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793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3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7658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0" name="Shape 4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the use? What did they do before? How did we help? Stats/time saved</a:t>
            </a:r>
          </a:p>
        </p:txBody>
      </p:sp>
    </p:spTree>
    <p:extLst>
      <p:ext uri="{BB962C8B-B14F-4D97-AF65-F5344CB8AC3E}">
        <p14:creationId xmlns:p14="http://schemas.microsoft.com/office/powerpoint/2010/main" val="385779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emb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Alemba Service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7890773" cy="1601934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2832" y="3664856"/>
            <a:ext cx="7890773" cy="201712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r="50296"/>
          <a:stretch>
            <a:fillRect/>
          </a:stretch>
        </p:blipFill>
        <p:spPr>
          <a:xfrm>
            <a:off x="9410107" y="802640"/>
            <a:ext cx="2778718" cy="52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440" y="1600202"/>
            <a:ext cx="10969944" cy="44251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440" y="1600202"/>
            <a:ext cx="5376416" cy="44325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90575" indent="-333375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440" y="1535112"/>
            <a:ext cx="5385515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800">
                <a:solidFill>
                  <a:srgbClr val="0096DC"/>
                </a:solidFill>
              </a:defRPr>
            </a:lvl1pPr>
            <a:lvl2pPr marL="0" indent="457200">
              <a:buSzTx/>
              <a:buFontTx/>
              <a:buNone/>
              <a:defRPr sz="2800">
                <a:solidFill>
                  <a:srgbClr val="0096DC"/>
                </a:solidFill>
              </a:defRPr>
            </a:lvl2pPr>
            <a:lvl3pPr marL="0" indent="914400">
              <a:buSzTx/>
              <a:buFontTx/>
              <a:buNone/>
              <a:defRPr sz="2800">
                <a:solidFill>
                  <a:srgbClr val="0096DC"/>
                </a:solidFill>
              </a:defRPr>
            </a:lvl3pPr>
            <a:lvl4pPr marL="0" indent="1371600">
              <a:buSzTx/>
              <a:buFontTx/>
              <a:buNone/>
              <a:defRPr sz="2800">
                <a:solidFill>
                  <a:srgbClr val="0096DC"/>
                </a:solidFill>
              </a:defRPr>
            </a:lvl4pPr>
            <a:lvl5pPr marL="0" indent="1828800">
              <a:buSzTx/>
              <a:buFontTx/>
              <a:buNone/>
              <a:defRPr sz="2800">
                <a:solidFill>
                  <a:srgbClr val="0096D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1753" y="1535112"/>
            <a:ext cx="538763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800">
                <a:solidFill>
                  <a:srgbClr val="0096DC"/>
                </a:solidFill>
              </a:defRPr>
            </a:pPr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167" name="Body Level One…"/>
          <p:cNvSpPr txBox="1">
            <a:spLocks noGrp="1"/>
          </p:cNvSpPr>
          <p:nvPr>
            <p:ph type="body" idx="1"/>
          </p:nvPr>
        </p:nvSpPr>
        <p:spPr>
          <a:xfrm>
            <a:off x="4765492" y="273050"/>
            <a:ext cx="6813892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442" y="1435101"/>
            <a:ext cx="4010039" cy="46910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400"/>
            </a:pPr>
            <a:endParaRPr/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17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095" y="5367337"/>
            <a:ext cx="7313295" cy="804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503602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56251" y="2916020"/>
            <a:ext cx="5974081" cy="11103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742950" indent="-285750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2pPr>
            <a:lvl3pPr marL="1181100" indent="-266700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3pPr>
            <a:lvl4pPr marL="1691639" indent="-320039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4pPr>
            <a:lvl5pPr marL="2148839" indent="-320039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5456251" y="1197850"/>
            <a:ext cx="5974081" cy="1514760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emba Grey Cover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6042" y="2757432"/>
            <a:ext cx="5996741" cy="134141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503602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56251" y="2916020"/>
            <a:ext cx="5974081" cy="11103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742950" indent="-285750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2pPr>
            <a:lvl3pPr marL="1181100" indent="-266700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3pPr>
            <a:lvl4pPr marL="1691639" indent="-320039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4pPr>
            <a:lvl5pPr marL="2148839" indent="-320039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5456251" y="1197850"/>
            <a:ext cx="5974081" cy="1514760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785"/>
            <a:ext cx="12188826" cy="68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609440" y="1636888"/>
            <a:ext cx="10969944" cy="2342445"/>
          </a:xfrm>
          <a:prstGeom prst="rect">
            <a:avLst/>
          </a:prstGeom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33" y="3979331"/>
            <a:ext cx="9890092" cy="914401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1991" y="591358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85"/>
            <a:ext cx="12188825" cy="68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609440" y="1636888"/>
            <a:ext cx="10969944" cy="2342445"/>
          </a:xfrm>
          <a:prstGeom prst="rect">
            <a:avLst/>
          </a:prstGeom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33" y="3979331"/>
            <a:ext cx="9890092" cy="914401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1991" y="591358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85"/>
            <a:ext cx="12188825" cy="68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609440" y="1636888"/>
            <a:ext cx="10969944" cy="2342445"/>
          </a:xfrm>
          <a:prstGeom prst="rect">
            <a:avLst/>
          </a:prstGeom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33" y="3979331"/>
            <a:ext cx="9890092" cy="914401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3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1991" y="591358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Quo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785"/>
            <a:ext cx="12188826" cy="68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609440" y="1636888"/>
            <a:ext cx="10969944" cy="2342445"/>
          </a:xfrm>
          <a:prstGeom prst="rect">
            <a:avLst/>
          </a:prstGeom>
          <a:effectLst>
            <a:outerShdw blurRad="63500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33" y="3979331"/>
            <a:ext cx="9890092" cy="914401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1991" y="591358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emba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9923" y="2757432"/>
            <a:ext cx="6008979" cy="134141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emba Service Manage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1028" y="2633447"/>
            <a:ext cx="5566766" cy="1591106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10360502" cy="832028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Title Text</a:t>
            </a:r>
          </a:p>
        </p:txBody>
      </p:sp>
      <p:sp>
        <p:nvSpPr>
          <p:cNvPr id="2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2832" y="3259154"/>
            <a:ext cx="10360502" cy="201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Alemba Service Man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7890773" cy="1601934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Title Text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2832" y="3664856"/>
            <a:ext cx="7890773" cy="201712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r="50296"/>
          <a:stretch>
            <a:fillRect/>
          </a:stretch>
        </p:blipFill>
        <p:spPr>
          <a:xfrm>
            <a:off x="9410107" y="802640"/>
            <a:ext cx="2778718" cy="525272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emba Service Manage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AFAF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2F2F2"/>
                </a:solidFill>
              </a:defRPr>
            </a:pPr>
            <a:endParaRPr/>
          </a:p>
        </p:txBody>
      </p:sp>
      <p:pic>
        <p:nvPicPr>
          <p:cNvPr id="2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1028" y="2633447"/>
            <a:ext cx="5566766" cy="159110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440" y="1600202"/>
            <a:ext cx="10969944" cy="44251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440" y="1600202"/>
            <a:ext cx="5376416" cy="44325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90575" indent="-333375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440" y="1535112"/>
            <a:ext cx="5385515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800">
                <a:solidFill>
                  <a:srgbClr val="0096DC"/>
                </a:solidFill>
              </a:defRPr>
            </a:lvl1pPr>
            <a:lvl2pPr marL="0" indent="457200">
              <a:buSzTx/>
              <a:buFontTx/>
              <a:buNone/>
              <a:defRPr sz="2800">
                <a:solidFill>
                  <a:srgbClr val="0096DC"/>
                </a:solidFill>
              </a:defRPr>
            </a:lvl2pPr>
            <a:lvl3pPr marL="0" indent="914400">
              <a:buSzTx/>
              <a:buFontTx/>
              <a:buNone/>
              <a:defRPr sz="2800">
                <a:solidFill>
                  <a:srgbClr val="0096DC"/>
                </a:solidFill>
              </a:defRPr>
            </a:lvl3pPr>
            <a:lvl4pPr marL="0" indent="1371600">
              <a:buSzTx/>
              <a:buFontTx/>
              <a:buNone/>
              <a:defRPr sz="2800">
                <a:solidFill>
                  <a:srgbClr val="0096DC"/>
                </a:solidFill>
              </a:defRPr>
            </a:lvl4pPr>
            <a:lvl5pPr marL="0" indent="1828800">
              <a:buSzTx/>
              <a:buFontTx/>
              <a:buNone/>
              <a:defRPr sz="2800">
                <a:solidFill>
                  <a:srgbClr val="0096D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1753" y="1535112"/>
            <a:ext cx="538763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800">
                <a:solidFill>
                  <a:srgbClr val="0096DC"/>
                </a:solidFill>
              </a:defRPr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itle Text"/>
          <p:cNvSpPr txBox="1">
            <a:spLocks noGrp="1"/>
          </p:cNvSpPr>
          <p:nvPr>
            <p:ph type="title"/>
          </p:nvPr>
        </p:nvSpPr>
        <p:spPr>
          <a:xfrm>
            <a:off x="609440" y="274638"/>
            <a:ext cx="10969944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Title Text"/>
          <p:cNvSpPr txBox="1"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368" name="Body Level One…"/>
          <p:cNvSpPr txBox="1">
            <a:spLocks noGrp="1"/>
          </p:cNvSpPr>
          <p:nvPr>
            <p:ph type="body" idx="1"/>
          </p:nvPr>
        </p:nvSpPr>
        <p:spPr>
          <a:xfrm>
            <a:off x="4765492" y="273050"/>
            <a:ext cx="6813892" cy="585311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442" y="1435101"/>
            <a:ext cx="4010039" cy="46910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400"/>
            </a:pPr>
            <a:endParaRPr/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Title Text"/>
          <p:cNvSpPr txBox="1"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r>
              <a:t>Title Text</a:t>
            </a:r>
          </a:p>
        </p:txBody>
      </p:sp>
      <p:sp>
        <p:nvSpPr>
          <p:cNvPr id="38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095" y="5367337"/>
            <a:ext cx="7313295" cy="80486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/>
            </a:lvl1pPr>
            <a:lvl2pPr marL="0" indent="457200">
              <a:buSzTx/>
              <a:buFontTx/>
              <a:buNone/>
              <a:defRPr sz="1400"/>
            </a:lvl2pPr>
            <a:lvl3pPr marL="0" indent="914400">
              <a:buSzTx/>
              <a:buFontTx/>
              <a:buNone/>
              <a:defRPr sz="1400"/>
            </a:lvl3pPr>
            <a:lvl4pPr marL="0" indent="1371600">
              <a:buSzTx/>
              <a:buFontTx/>
              <a:buNone/>
              <a:defRPr sz="1400"/>
            </a:lvl4pPr>
            <a:lvl5pPr marL="0" indent="1828800"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" y="1785"/>
            <a:ext cx="12183892" cy="6856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5036025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56251" y="2916020"/>
            <a:ext cx="5974081" cy="111034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742950" indent="-285750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2pPr>
            <a:lvl3pPr marL="1181100" indent="-266700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3pPr>
            <a:lvl4pPr marL="1691639" indent="-320039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4pPr>
            <a:lvl5pPr marL="2148839" indent="-320039" algn="ctr">
              <a:lnSpc>
                <a:spcPct val="90000"/>
              </a:lnSpc>
              <a:buFontTx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itle Text"/>
          <p:cNvSpPr txBox="1">
            <a:spLocks noGrp="1"/>
          </p:cNvSpPr>
          <p:nvPr>
            <p:ph type="title"/>
          </p:nvPr>
        </p:nvSpPr>
        <p:spPr>
          <a:xfrm>
            <a:off x="5456251" y="1197850"/>
            <a:ext cx="5974081" cy="1514760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itle Text"/>
          <p:cNvSpPr txBox="1">
            <a:spLocks noGrp="1"/>
          </p:cNvSpPr>
          <p:nvPr>
            <p:ph type="title"/>
          </p:nvPr>
        </p:nvSpPr>
        <p:spPr>
          <a:xfrm>
            <a:off x="1017852" y="1328207"/>
            <a:ext cx="10969943" cy="525993"/>
          </a:xfrm>
          <a:prstGeom prst="rect">
            <a:avLst/>
          </a:prstGeom>
        </p:spPr>
        <p:txBody>
          <a:bodyPr/>
          <a:lstStyle>
            <a:lvl1pPr algn="l" defTabSz="609448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3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852" y="2250018"/>
            <a:ext cx="10969943" cy="3977045"/>
          </a:xfrm>
          <a:prstGeom prst="rect">
            <a:avLst/>
          </a:prstGeom>
        </p:spPr>
        <p:txBody>
          <a:bodyPr/>
          <a:lstStyle>
            <a:lvl1pPr marL="0" indent="0" defTabSz="609448">
              <a:spcBef>
                <a:spcPts val="500"/>
              </a:spcBef>
              <a:buSzTx/>
              <a:buFontTx/>
              <a:buNone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5636" indent="-216189" defTabSz="609448">
              <a:spcBef>
                <a:spcPts val="500"/>
              </a:spcBef>
              <a:buFontTx/>
              <a:buChar char="–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25320" indent="-206425" defTabSz="609448">
              <a:spcBef>
                <a:spcPts val="500"/>
              </a:spcBef>
              <a:buFontTx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4466" indent="-246123" defTabSz="609448">
              <a:spcBef>
                <a:spcPts val="500"/>
              </a:spcBef>
              <a:buFontTx/>
              <a:buChar char="–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83913" indent="-246123" defTabSz="609448">
              <a:spcBef>
                <a:spcPts val="500"/>
              </a:spcBef>
              <a:buFontTx/>
              <a:buChar char="»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emba Service Manager Grey Cover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1030" y="2633447"/>
            <a:ext cx="5566763" cy="1591106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Title Text"/>
          <p:cNvSpPr txBox="1">
            <a:spLocks noGrp="1"/>
          </p:cNvSpPr>
          <p:nvPr>
            <p:ph type="title"/>
          </p:nvPr>
        </p:nvSpPr>
        <p:spPr>
          <a:xfrm>
            <a:off x="1017852" y="1328207"/>
            <a:ext cx="10969943" cy="525993"/>
          </a:xfrm>
          <a:prstGeom prst="rect">
            <a:avLst/>
          </a:prstGeom>
        </p:spPr>
        <p:txBody>
          <a:bodyPr/>
          <a:lstStyle>
            <a:lvl1pPr algn="l" defTabSz="609448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13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852" y="2250018"/>
            <a:ext cx="10969943" cy="3977045"/>
          </a:xfrm>
          <a:prstGeom prst="rect">
            <a:avLst/>
          </a:prstGeom>
        </p:spPr>
        <p:txBody>
          <a:bodyPr/>
          <a:lstStyle>
            <a:lvl1pPr marL="0" indent="0" defTabSz="609448">
              <a:spcBef>
                <a:spcPts val="500"/>
              </a:spcBef>
              <a:buSzTx/>
              <a:buFontTx/>
              <a:buNone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5636" indent="-216189" defTabSz="609448">
              <a:spcBef>
                <a:spcPts val="500"/>
              </a:spcBef>
              <a:buFontTx/>
              <a:buChar char="–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25320" indent="-206425" defTabSz="609448">
              <a:spcBef>
                <a:spcPts val="500"/>
              </a:spcBef>
              <a:buFontTx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4466" indent="-246123" defTabSz="609448">
              <a:spcBef>
                <a:spcPts val="500"/>
              </a:spcBef>
              <a:buFontTx/>
              <a:buChar char="–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83913" indent="-246123" defTabSz="609448">
              <a:spcBef>
                <a:spcPts val="500"/>
              </a:spcBef>
              <a:buFontTx/>
              <a:buChar char="»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itle Text"/>
          <p:cNvSpPr txBox="1">
            <a:spLocks noGrp="1"/>
          </p:cNvSpPr>
          <p:nvPr>
            <p:ph type="title"/>
          </p:nvPr>
        </p:nvSpPr>
        <p:spPr>
          <a:xfrm>
            <a:off x="1017852" y="1328207"/>
            <a:ext cx="10969943" cy="525993"/>
          </a:xfrm>
          <a:prstGeom prst="rect">
            <a:avLst/>
          </a:prstGeom>
        </p:spPr>
        <p:txBody>
          <a:bodyPr/>
          <a:lstStyle>
            <a:lvl1pPr algn="l" defTabSz="609448">
              <a:defRPr sz="2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23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852" y="2250018"/>
            <a:ext cx="10969943" cy="3977045"/>
          </a:xfrm>
          <a:prstGeom prst="rect">
            <a:avLst/>
          </a:prstGeom>
        </p:spPr>
        <p:txBody>
          <a:bodyPr/>
          <a:lstStyle>
            <a:lvl1pPr marL="0" indent="0" defTabSz="609448">
              <a:spcBef>
                <a:spcPts val="500"/>
              </a:spcBef>
              <a:buSzTx/>
              <a:buFontTx/>
              <a:buNone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25636" indent="-216189" defTabSz="609448">
              <a:spcBef>
                <a:spcPts val="500"/>
              </a:spcBef>
              <a:buFontTx/>
              <a:buChar char="–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25320" indent="-206425" defTabSz="609448">
              <a:spcBef>
                <a:spcPts val="500"/>
              </a:spcBef>
              <a:buFontTx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74466" indent="-246123" defTabSz="609448">
              <a:spcBef>
                <a:spcPts val="500"/>
              </a:spcBef>
              <a:buFontTx/>
              <a:buChar char="–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83913" indent="-246123" defTabSz="609448">
              <a:spcBef>
                <a:spcPts val="500"/>
              </a:spcBef>
              <a:buFontTx/>
              <a:buChar char="»"/>
              <a:def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icture Placeholder 5"/>
          <p:cNvSpPr>
            <a:spLocks noGrp="1"/>
          </p:cNvSpPr>
          <p:nvPr>
            <p:ph type="pic" idx="13"/>
          </p:nvPr>
        </p:nvSpPr>
        <p:spPr>
          <a:xfrm>
            <a:off x="188864" y="188912"/>
            <a:ext cx="11839669" cy="648766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7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10360502" cy="832028"/>
          </a:xfrm>
          <a:prstGeom prst="rect">
            <a:avLst/>
          </a:prstGeom>
        </p:spPr>
        <p:txBody>
          <a:bodyPr anchor="t"/>
          <a:lstStyle>
            <a:lvl1pPr algn="l"/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2832" y="3259154"/>
            <a:ext cx="10360502" cy="201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Grey Background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10360502" cy="832028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2832" y="3259154"/>
            <a:ext cx="10360502" cy="201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6757" y="603550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g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88825" cy="6856215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10360502" cy="832028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2832" y="3259154"/>
            <a:ext cx="10360502" cy="201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8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Img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3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10360502" cy="832028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2832" y="3259154"/>
            <a:ext cx="10360502" cy="201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9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Img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10" y="0"/>
            <a:ext cx="12196135" cy="6860325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10360502" cy="832028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62832" y="3259154"/>
            <a:ext cx="10360502" cy="201712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0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757" y="6035502"/>
            <a:ext cx="1904841" cy="544446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AFAF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2F2F2"/>
                </a:solidFill>
              </a:defRPr>
            </a:pPr>
            <a:endParaRPr/>
          </a:p>
        </p:txBody>
      </p:sp>
      <p:pic>
        <p:nvPicPr>
          <p:cNvPr id="3" name="Picture 2" descr="Picture 2"/>
          <p:cNvPicPr>
            <a:picLocks noChangeAspect="1"/>
          </p:cNvPicPr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3089923" y="2757432"/>
            <a:ext cx="6008979" cy="13414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8965" y="92074"/>
            <a:ext cx="1096137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8965" y="1600200"/>
            <a:ext cx="1096137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86661" y="6172200"/>
            <a:ext cx="2841838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1pPr>
      <a:lvl2pPr marL="783771" marR="0" indent="-326571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2pPr>
      <a:lvl3pPr marL="1219200" marR="0" indent="-304800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3pPr>
      <a:lvl4pPr marL="1737360" marR="0" indent="-365760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4pPr>
      <a:lvl5pPr marL="2194560" marR="0" indent="-365760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5pPr>
      <a:lvl6pPr marL="2651760" marR="0" indent="-365760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6pPr>
      <a:lvl7pPr marL="3108960" marR="0" indent="-365760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7pPr>
      <a:lvl8pPr marL="3566159" marR="0" indent="-365759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8pPr>
      <a:lvl9pPr marL="4023359" marR="0" indent="-365759" algn="l" defTabSz="457200" rtl="0" latinLnBrk="0">
        <a:lnSpc>
          <a:spcPct val="10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505050"/>
          </a:solidFill>
          <a:uFillTx/>
          <a:latin typeface="Neutra Text Alt"/>
          <a:ea typeface="Neutra Text Alt"/>
          <a:cs typeface="Neutra Text Alt"/>
          <a:sym typeface="Neutra Text Al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.png"/><Relationship Id="rId21" Type="http://schemas.openxmlformats.org/officeDocument/2006/relationships/image" Target="../media/image40.tif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50" Type="http://schemas.openxmlformats.org/officeDocument/2006/relationships/image" Target="../media/image69.png"/><Relationship Id="rId55" Type="http://schemas.openxmlformats.org/officeDocument/2006/relationships/image" Target="../media/image74.gif"/><Relationship Id="rId63" Type="http://schemas.openxmlformats.org/officeDocument/2006/relationships/image" Target="../media/image82.png"/><Relationship Id="rId7" Type="http://schemas.openxmlformats.org/officeDocument/2006/relationships/image" Target="../media/image26.tif"/><Relationship Id="rId2" Type="http://schemas.openxmlformats.org/officeDocument/2006/relationships/image" Target="../media/image21.png"/><Relationship Id="rId16" Type="http://schemas.openxmlformats.org/officeDocument/2006/relationships/image" Target="../media/image35.tif"/><Relationship Id="rId29" Type="http://schemas.openxmlformats.org/officeDocument/2006/relationships/image" Target="../media/image48.png"/><Relationship Id="rId11" Type="http://schemas.openxmlformats.org/officeDocument/2006/relationships/image" Target="../media/image30.tif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72.png"/><Relationship Id="rId58" Type="http://schemas.openxmlformats.org/officeDocument/2006/relationships/image" Target="../media/image77.png"/><Relationship Id="rId66" Type="http://schemas.openxmlformats.org/officeDocument/2006/relationships/image" Target="../media/image85.png"/><Relationship Id="rId5" Type="http://schemas.openxmlformats.org/officeDocument/2006/relationships/image" Target="../media/image24.tif"/><Relationship Id="rId61" Type="http://schemas.openxmlformats.org/officeDocument/2006/relationships/image" Target="../media/image80.png"/><Relationship Id="rId19" Type="http://schemas.openxmlformats.org/officeDocument/2006/relationships/image" Target="../media/image38.tif"/><Relationship Id="rId14" Type="http://schemas.openxmlformats.org/officeDocument/2006/relationships/image" Target="../media/image33.tif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56" Type="http://schemas.openxmlformats.org/officeDocument/2006/relationships/image" Target="../media/image75.png"/><Relationship Id="rId64" Type="http://schemas.openxmlformats.org/officeDocument/2006/relationships/image" Target="../media/image83.png"/><Relationship Id="rId8" Type="http://schemas.openxmlformats.org/officeDocument/2006/relationships/image" Target="../media/image27.tif"/><Relationship Id="rId51" Type="http://schemas.openxmlformats.org/officeDocument/2006/relationships/image" Target="../media/image70.png"/><Relationship Id="rId3" Type="http://schemas.openxmlformats.org/officeDocument/2006/relationships/image" Target="../media/image22.tif"/><Relationship Id="rId12" Type="http://schemas.openxmlformats.org/officeDocument/2006/relationships/image" Target="../media/image31.tif"/><Relationship Id="rId17" Type="http://schemas.openxmlformats.org/officeDocument/2006/relationships/image" Target="../media/image36.tif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gif"/><Relationship Id="rId46" Type="http://schemas.openxmlformats.org/officeDocument/2006/relationships/image" Target="../media/image65.png"/><Relationship Id="rId59" Type="http://schemas.openxmlformats.org/officeDocument/2006/relationships/image" Target="../media/image78.png"/><Relationship Id="rId20" Type="http://schemas.openxmlformats.org/officeDocument/2006/relationships/image" Target="../media/image39.tif"/><Relationship Id="rId41" Type="http://schemas.openxmlformats.org/officeDocument/2006/relationships/image" Target="../media/image60.png"/><Relationship Id="rId54" Type="http://schemas.openxmlformats.org/officeDocument/2006/relationships/image" Target="../media/image73.png"/><Relationship Id="rId6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tif"/><Relationship Id="rId15" Type="http://schemas.openxmlformats.org/officeDocument/2006/relationships/image" Target="../media/image34.tif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36" Type="http://schemas.openxmlformats.org/officeDocument/2006/relationships/image" Target="../media/image55.jpeg"/><Relationship Id="rId49" Type="http://schemas.openxmlformats.org/officeDocument/2006/relationships/image" Target="../media/image68.png"/><Relationship Id="rId57" Type="http://schemas.openxmlformats.org/officeDocument/2006/relationships/image" Target="../media/image76.png"/><Relationship Id="rId10" Type="http://schemas.openxmlformats.org/officeDocument/2006/relationships/image" Target="../media/image29.tif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Relationship Id="rId60" Type="http://schemas.openxmlformats.org/officeDocument/2006/relationships/image" Target="../media/image79.png"/><Relationship Id="rId65" Type="http://schemas.openxmlformats.org/officeDocument/2006/relationships/image" Target="../media/image84.jpeg"/><Relationship Id="rId4" Type="http://schemas.openxmlformats.org/officeDocument/2006/relationships/image" Target="../media/image23.tif"/><Relationship Id="rId9" Type="http://schemas.openxmlformats.org/officeDocument/2006/relationships/image" Target="../media/image28.tif"/><Relationship Id="rId13" Type="http://schemas.openxmlformats.org/officeDocument/2006/relationships/image" Target="../media/image32.tif"/><Relationship Id="rId18" Type="http://schemas.openxmlformats.org/officeDocument/2006/relationships/image" Target="../media/image37.tif"/><Relationship Id="rId3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TextBox 10"/>
          <p:cNvSpPr txBox="1"/>
          <p:nvPr/>
        </p:nvSpPr>
        <p:spPr>
          <a:xfrm>
            <a:off x="-49501" y="423622"/>
            <a:ext cx="12278302" cy="49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404040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r>
              <a:t>Enterprise Service Management - Data Structure</a:t>
            </a:r>
          </a:p>
        </p:txBody>
      </p:sp>
      <p:sp>
        <p:nvSpPr>
          <p:cNvPr id="777" name="TextBox 11"/>
          <p:cNvSpPr txBox="1"/>
          <p:nvPr/>
        </p:nvSpPr>
        <p:spPr>
          <a:xfrm>
            <a:off x="4071890" y="6313118"/>
            <a:ext cx="378674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0096DD"/>
                </a:solidFill>
              </a:defRPr>
            </a:lvl1pPr>
          </a:lstStyle>
          <a:p>
            <a:r>
              <a:t>Accelerating your digital transformation</a:t>
            </a:r>
          </a:p>
        </p:txBody>
      </p:sp>
      <p:sp>
        <p:nvSpPr>
          <p:cNvPr id="778" name="TextBox 2"/>
          <p:cNvSpPr txBox="1"/>
          <p:nvPr/>
        </p:nvSpPr>
        <p:spPr>
          <a:xfrm>
            <a:off x="1333895" y="5258126"/>
            <a:ext cx="9353769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t>ASM partitioning functionality provides the required data separation between service support groups while still allowing a single administration team to support all service support groups and customers.</a:t>
            </a:r>
          </a:p>
        </p:txBody>
      </p:sp>
      <p:sp>
        <p:nvSpPr>
          <p:cNvPr id="779" name="Rectangle 1"/>
          <p:cNvSpPr/>
          <p:nvPr/>
        </p:nvSpPr>
        <p:spPr>
          <a:xfrm>
            <a:off x="1725769" y="1297857"/>
            <a:ext cx="8873406" cy="3805085"/>
          </a:xfrm>
          <a:prstGeom prst="rect">
            <a:avLst/>
          </a:prstGeom>
          <a:blipFill>
            <a:blip r:embed="rId2"/>
          </a:blip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82" name="Rectangle 3"/>
          <p:cNvGrpSpPr/>
          <p:nvPr/>
        </p:nvGrpSpPr>
        <p:grpSpPr>
          <a:xfrm>
            <a:off x="1725768" y="4199149"/>
            <a:ext cx="8860667" cy="939521"/>
            <a:chOff x="0" y="0"/>
            <a:chExt cx="8860665" cy="939519"/>
          </a:xfrm>
        </p:grpSpPr>
        <p:sp>
          <p:nvSpPr>
            <p:cNvPr id="780" name="Rectangle"/>
            <p:cNvSpPr/>
            <p:nvPr/>
          </p:nvSpPr>
          <p:spPr>
            <a:xfrm>
              <a:off x="-1" y="0"/>
              <a:ext cx="8860667" cy="939520"/>
            </a:xfrm>
            <a:prstGeom prst="rect">
              <a:avLst/>
            </a:prstGeom>
            <a:solidFill>
              <a:srgbClr val="595959"/>
            </a:solidFill>
            <a:ln w="9525" cap="flat">
              <a:solidFill>
                <a:srgbClr val="40404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1" name="Central Administration"/>
            <p:cNvSpPr txBox="1"/>
            <p:nvPr/>
          </p:nvSpPr>
          <p:spPr>
            <a:xfrm>
              <a:off x="-1" y="284339"/>
              <a:ext cx="8860667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Central Administration</a:t>
              </a:r>
            </a:p>
          </p:txBody>
        </p:sp>
      </p:grpSp>
      <p:grpSp>
        <p:nvGrpSpPr>
          <p:cNvPr id="785" name="Rectangle 7"/>
          <p:cNvGrpSpPr/>
          <p:nvPr/>
        </p:nvGrpSpPr>
        <p:grpSpPr>
          <a:xfrm>
            <a:off x="1734049" y="1297857"/>
            <a:ext cx="1931971" cy="2901294"/>
            <a:chOff x="0" y="0"/>
            <a:chExt cx="1931969" cy="2901292"/>
          </a:xfrm>
        </p:grpSpPr>
        <p:sp>
          <p:nvSpPr>
            <p:cNvPr id="783" name="Rectangle"/>
            <p:cNvSpPr/>
            <p:nvPr/>
          </p:nvSpPr>
          <p:spPr>
            <a:xfrm>
              <a:off x="-1" y="-1"/>
              <a:ext cx="1931971" cy="2901294"/>
            </a:xfrm>
            <a:prstGeom prst="rect">
              <a:avLst/>
            </a:prstGeom>
            <a:solidFill>
              <a:srgbClr val="00B0F0"/>
            </a:solidFill>
            <a:ln w="9525" cap="flat">
              <a:solidFill>
                <a:srgbClr val="40404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4" name="IT"/>
            <p:cNvSpPr txBox="1"/>
            <p:nvPr/>
          </p:nvSpPr>
          <p:spPr>
            <a:xfrm>
              <a:off x="-1" y="1252526"/>
              <a:ext cx="1931971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IT</a:t>
              </a:r>
            </a:p>
          </p:txBody>
        </p:sp>
      </p:grpSp>
      <p:grpSp>
        <p:nvGrpSpPr>
          <p:cNvPr id="788" name="Rectangle 12"/>
          <p:cNvGrpSpPr/>
          <p:nvPr/>
        </p:nvGrpSpPr>
        <p:grpSpPr>
          <a:xfrm>
            <a:off x="4096482" y="1302023"/>
            <a:ext cx="1931970" cy="2901294"/>
            <a:chOff x="0" y="0"/>
            <a:chExt cx="1931969" cy="2901292"/>
          </a:xfrm>
        </p:grpSpPr>
        <p:sp>
          <p:nvSpPr>
            <p:cNvPr id="786" name="Rectangle"/>
            <p:cNvSpPr/>
            <p:nvPr/>
          </p:nvSpPr>
          <p:spPr>
            <a:xfrm>
              <a:off x="-1" y="-1"/>
              <a:ext cx="1931971" cy="2901294"/>
            </a:xfrm>
            <a:prstGeom prst="rect">
              <a:avLst/>
            </a:prstGeom>
            <a:solidFill>
              <a:srgbClr val="F20093"/>
            </a:solidFill>
            <a:ln w="9525" cap="flat">
              <a:solidFill>
                <a:srgbClr val="40404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7" name="HR"/>
            <p:cNvSpPr txBox="1"/>
            <p:nvPr/>
          </p:nvSpPr>
          <p:spPr>
            <a:xfrm>
              <a:off x="-1" y="1252526"/>
              <a:ext cx="1931971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HR</a:t>
              </a:r>
            </a:p>
          </p:txBody>
        </p:sp>
      </p:grpSp>
      <p:grpSp>
        <p:nvGrpSpPr>
          <p:cNvPr id="791" name="Rectangle 13"/>
          <p:cNvGrpSpPr/>
          <p:nvPr/>
        </p:nvGrpSpPr>
        <p:grpSpPr>
          <a:xfrm>
            <a:off x="8667845" y="1297563"/>
            <a:ext cx="1931970" cy="2901294"/>
            <a:chOff x="0" y="0"/>
            <a:chExt cx="1931969" cy="2901292"/>
          </a:xfrm>
        </p:grpSpPr>
        <p:sp>
          <p:nvSpPr>
            <p:cNvPr id="789" name="Rectangle"/>
            <p:cNvSpPr/>
            <p:nvPr/>
          </p:nvSpPr>
          <p:spPr>
            <a:xfrm>
              <a:off x="-1" y="-1"/>
              <a:ext cx="1931971" cy="2901294"/>
            </a:xfrm>
            <a:prstGeom prst="rect">
              <a:avLst/>
            </a:prstGeom>
            <a:solidFill>
              <a:srgbClr val="33CC33"/>
            </a:solidFill>
            <a:ln w="9525" cap="flat">
              <a:solidFill>
                <a:srgbClr val="40404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0" name="Procurement"/>
            <p:cNvSpPr txBox="1"/>
            <p:nvPr/>
          </p:nvSpPr>
          <p:spPr>
            <a:xfrm>
              <a:off x="-1" y="1252526"/>
              <a:ext cx="1931971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Procurement</a:t>
              </a:r>
            </a:p>
          </p:txBody>
        </p:sp>
      </p:grpSp>
      <p:grpSp>
        <p:nvGrpSpPr>
          <p:cNvPr id="794" name="Rectangle 14"/>
          <p:cNvGrpSpPr/>
          <p:nvPr/>
        </p:nvGrpSpPr>
        <p:grpSpPr>
          <a:xfrm>
            <a:off x="6401815" y="1288889"/>
            <a:ext cx="1931970" cy="2901294"/>
            <a:chOff x="0" y="0"/>
            <a:chExt cx="1931969" cy="2901292"/>
          </a:xfrm>
        </p:grpSpPr>
        <p:sp>
          <p:nvSpPr>
            <p:cNvPr id="792" name="Rectangle"/>
            <p:cNvSpPr/>
            <p:nvPr/>
          </p:nvSpPr>
          <p:spPr>
            <a:xfrm>
              <a:off x="-1" y="-1"/>
              <a:ext cx="1931971" cy="2901294"/>
            </a:xfrm>
            <a:prstGeom prst="rect">
              <a:avLst/>
            </a:prstGeom>
            <a:solidFill>
              <a:srgbClr val="7030A0"/>
            </a:solidFill>
            <a:ln w="9525" cap="flat">
              <a:solidFill>
                <a:srgbClr val="40404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3" name="Facilities"/>
            <p:cNvSpPr txBox="1"/>
            <p:nvPr/>
          </p:nvSpPr>
          <p:spPr>
            <a:xfrm>
              <a:off x="-1" y="1252526"/>
              <a:ext cx="1931971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Facilities</a:t>
              </a:r>
            </a:p>
          </p:txBody>
        </p:sp>
      </p:grp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Title 2"/>
          <p:cNvSpPr txBox="1">
            <a:spLocks noGrp="1"/>
          </p:cNvSpPr>
          <p:nvPr>
            <p:ph type="title"/>
          </p:nvPr>
        </p:nvSpPr>
        <p:spPr>
          <a:xfrm>
            <a:off x="962833" y="2062924"/>
            <a:ext cx="10360501" cy="832028"/>
          </a:xfrm>
          <a:prstGeom prst="rect">
            <a:avLst/>
          </a:prstGeom>
        </p:spPr>
        <p:txBody>
          <a:bodyPr/>
          <a:lstStyle/>
          <a:p>
            <a:r>
              <a:t>Case Study: Torfaen SRS</a:t>
            </a:r>
          </a:p>
        </p:txBody>
      </p:sp>
      <p:sp>
        <p:nvSpPr>
          <p:cNvPr id="797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962833" y="3259154"/>
            <a:ext cx="10360501" cy="2017128"/>
          </a:xfrm>
          <a:prstGeom prst="rect">
            <a:avLst/>
          </a:prstGeom>
        </p:spPr>
        <p:txBody>
          <a:bodyPr/>
          <a:lstStyle/>
          <a:p>
            <a:r>
              <a:t>Matt Lewis, COO, SRS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itle 1"/>
          <p:cNvSpPr txBox="1">
            <a:spLocks noGrp="1"/>
          </p:cNvSpPr>
          <p:nvPr>
            <p:ph type="title"/>
          </p:nvPr>
        </p:nvSpPr>
        <p:spPr>
          <a:xfrm>
            <a:off x="962833" y="2062924"/>
            <a:ext cx="10360501" cy="832028"/>
          </a:xfrm>
          <a:prstGeom prst="rect">
            <a:avLst/>
          </a:prstGeom>
        </p:spPr>
        <p:txBody>
          <a:bodyPr/>
          <a:lstStyle/>
          <a:p>
            <a:r>
              <a:t>Case Study: Liverpool City Council</a:t>
            </a:r>
          </a:p>
        </p:txBody>
      </p:sp>
      <p:sp>
        <p:nvSpPr>
          <p:cNvPr id="800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62833" y="3259154"/>
            <a:ext cx="10360501" cy="2017128"/>
          </a:xfrm>
          <a:prstGeom prst="rect">
            <a:avLst/>
          </a:prstGeom>
        </p:spPr>
        <p:txBody>
          <a:bodyPr/>
          <a:lstStyle/>
          <a:p>
            <a:r>
              <a:t>Brendan Lavelle, Programme Manager, Liverpool City Council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556" y="892"/>
            <a:ext cx="12188826" cy="6856216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Rectangle 2"/>
          <p:cNvSpPr txBox="1"/>
          <p:nvPr/>
        </p:nvSpPr>
        <p:spPr>
          <a:xfrm>
            <a:off x="-48672" y="2277834"/>
            <a:ext cx="12188828" cy="66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700" b="1">
                <a:solidFill>
                  <a:srgbClr val="7030A0"/>
                </a:solidFill>
              </a:defRPr>
            </a:lvl1pPr>
          </a:lstStyle>
          <a:p>
            <a:r>
              <a:t>Service Transformation in ICT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Title 1"/>
          <p:cNvSpPr txBox="1">
            <a:spLocks noGrp="1"/>
          </p:cNvSpPr>
          <p:nvPr>
            <p:ph type="title"/>
          </p:nvPr>
        </p:nvSpPr>
        <p:spPr>
          <a:xfrm>
            <a:off x="1017851" y="1327698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ABOUT LIVERPOOL CITY COUNCIL</a:t>
            </a:r>
          </a:p>
        </p:txBody>
      </p:sp>
      <p:sp>
        <p:nvSpPr>
          <p:cNvPr id="806" name=" 2"/>
          <p:cNvSpPr txBox="1"/>
          <p:nvPr/>
        </p:nvSpPr>
        <p:spPr>
          <a:xfrm>
            <a:off x="1017851" y="2250325"/>
            <a:ext cx="10969943" cy="3091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80904" indent="-380904">
              <a:buSzPct val="100000"/>
              <a:buFont typeface="Arial"/>
              <a:buChar char="•"/>
              <a:defRPr sz="2300"/>
            </a:pPr>
            <a:endParaRPr/>
          </a:p>
          <a:p>
            <a:pPr marL="380905" indent="-380905">
              <a:buSzPct val="100000"/>
              <a:buFont typeface="Arial"/>
              <a:buChar char="•"/>
              <a:defRPr sz="2600"/>
            </a:pPr>
            <a:r>
              <a:t>Liverpool City Council is the governing body for the city of Liverpool in Merseyside, England.</a:t>
            </a:r>
          </a:p>
          <a:p>
            <a:pPr marL="380905" indent="-380905">
              <a:buSzPct val="100000"/>
              <a:buFont typeface="Arial"/>
              <a:buChar char="•"/>
              <a:defRPr sz="2600"/>
            </a:pPr>
            <a:r>
              <a:t>Population 480,000.</a:t>
            </a:r>
          </a:p>
          <a:p>
            <a:pPr marL="380905" indent="-380905">
              <a:buSzPct val="100000"/>
              <a:buFont typeface="Arial"/>
              <a:buChar char="•"/>
              <a:defRPr sz="2600"/>
            </a:pPr>
            <a:r>
              <a:t>30 Council Wards.</a:t>
            </a:r>
          </a:p>
          <a:p>
            <a:pPr>
              <a:defRPr sz="23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80904" indent="-380904">
              <a:buSzPct val="100000"/>
              <a:buFont typeface="Arial"/>
              <a:buChar char="•"/>
              <a:defRPr sz="23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Title 1"/>
          <p:cNvSpPr txBox="1">
            <a:spLocks noGrp="1"/>
          </p:cNvSpPr>
          <p:nvPr>
            <p:ph type="title"/>
          </p:nvPr>
        </p:nvSpPr>
        <p:spPr>
          <a:xfrm>
            <a:off x="1017851" y="1327698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ICT Support</a:t>
            </a:r>
          </a:p>
        </p:txBody>
      </p:sp>
      <p:sp>
        <p:nvSpPr>
          <p:cNvPr id="80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17851" y="2250323"/>
            <a:ext cx="10969943" cy="3976182"/>
          </a:xfrm>
          <a:prstGeom prst="rect">
            <a:avLst/>
          </a:prstGeom>
        </p:spPr>
        <p:txBody>
          <a:bodyPr/>
          <a:lstStyle/>
          <a:p>
            <a:pPr marL="380905" indent="-380905">
              <a:buSzPct val="100000"/>
              <a:buFont typeface="Arial"/>
              <a:buChar char="•"/>
            </a:pPr>
            <a:endParaRPr/>
          </a:p>
          <a:p>
            <a:pPr marL="380905" indent="-380905">
              <a:buSzPct val="100000"/>
              <a:buFont typeface="Arial"/>
              <a:buChar char="•"/>
            </a:pPr>
            <a:endParaRPr/>
          </a:p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Over </a:t>
            </a:r>
            <a:r>
              <a:rPr b="1"/>
              <a:t>5000</a:t>
            </a:r>
            <a:r>
              <a:t> technology users (including schools).</a:t>
            </a:r>
          </a:p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 b="1">
                <a:latin typeface="+mj-lt"/>
                <a:ea typeface="+mj-ea"/>
                <a:cs typeface="+mj-cs"/>
                <a:sym typeface="Calibri"/>
              </a:defRPr>
            </a:pPr>
            <a:r>
              <a:t>230</a:t>
            </a:r>
            <a:r>
              <a:rPr b="0"/>
              <a:t> support staff across several service areas.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itle 1"/>
          <p:cNvSpPr txBox="1">
            <a:spLocks noGrp="1"/>
          </p:cNvSpPr>
          <p:nvPr>
            <p:ph type="title"/>
          </p:nvPr>
        </p:nvSpPr>
        <p:spPr>
          <a:xfrm>
            <a:off x="1017851" y="1327698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Challenges</a:t>
            </a:r>
          </a:p>
        </p:txBody>
      </p:sp>
      <p:sp>
        <p:nvSpPr>
          <p:cNvPr id="8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17851" y="2250323"/>
            <a:ext cx="10969943" cy="3976182"/>
          </a:xfrm>
          <a:prstGeom prst="rect">
            <a:avLst/>
          </a:prstGeom>
        </p:spPr>
        <p:txBody>
          <a:bodyPr/>
          <a:lstStyle/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Old systems.</a:t>
            </a:r>
          </a:p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Little or no integration.</a:t>
            </a:r>
          </a:p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Duplicated Processes. </a:t>
            </a:r>
          </a:p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No real flexibility to develop.</a:t>
            </a:r>
          </a:p>
          <a:p>
            <a:pPr marL="380905" indent="-380905">
              <a:lnSpc>
                <a:spcPct val="150000"/>
              </a:lnSpc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Customer contact choices limited.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Title 1"/>
          <p:cNvSpPr txBox="1">
            <a:spLocks noGrp="1"/>
          </p:cNvSpPr>
          <p:nvPr>
            <p:ph type="title"/>
          </p:nvPr>
        </p:nvSpPr>
        <p:spPr>
          <a:xfrm>
            <a:off x="996690" y="1124551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Tool Selection Process </a:t>
            </a:r>
          </a:p>
        </p:txBody>
      </p:sp>
      <p:sp>
        <p:nvSpPr>
          <p:cNvPr id="81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12046" y="2085266"/>
            <a:ext cx="10969943" cy="3976181"/>
          </a:xfrm>
          <a:prstGeom prst="rect">
            <a:avLst/>
          </a:prstGeom>
        </p:spPr>
        <p:txBody>
          <a:bodyPr/>
          <a:lstStyle/>
          <a:p>
            <a:pPr marL="380905" indent="-380905"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Alemba’s vFire selected through Local Government Framework.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Contract negotiated and completed Jan 2016. 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3 year contract (+1+1). 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On-Premise hosting.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itle 1"/>
          <p:cNvSpPr txBox="1">
            <a:spLocks noGrp="1"/>
          </p:cNvSpPr>
          <p:nvPr>
            <p:ph type="title"/>
          </p:nvPr>
        </p:nvSpPr>
        <p:spPr>
          <a:xfrm>
            <a:off x="912046" y="815597"/>
            <a:ext cx="10969943" cy="524798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Implementation</a:t>
            </a:r>
          </a:p>
        </p:txBody>
      </p:sp>
      <p:sp>
        <p:nvSpPr>
          <p:cNvPr id="81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78188" y="1509683"/>
            <a:ext cx="10969943" cy="3976182"/>
          </a:xfrm>
          <a:prstGeom prst="rect">
            <a:avLst/>
          </a:prstGeom>
        </p:spPr>
        <p:txBody>
          <a:bodyPr/>
          <a:lstStyle/>
          <a:p>
            <a:pPr marL="380905" indent="-380905"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Alemba consultant assigned.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Dedicated team of ‘work-stream leaders’.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Lots of workshops.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Used Rapid Start but plenty of development.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No partitioning.  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Big focus on Customer Portal (‘UserHub’).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Project broken down into two phases.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itle 1"/>
          <p:cNvSpPr txBox="1">
            <a:spLocks noGrp="1"/>
          </p:cNvSpPr>
          <p:nvPr>
            <p:ph type="title"/>
          </p:nvPr>
        </p:nvSpPr>
        <p:spPr>
          <a:xfrm>
            <a:off x="1005155" y="1065299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Phase 1 Go-live – Nov 2016</a:t>
            </a:r>
          </a:p>
        </p:txBody>
      </p:sp>
      <p:sp>
        <p:nvSpPr>
          <p:cNvPr id="82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719479" y="1611257"/>
            <a:ext cx="10969943" cy="3976182"/>
          </a:xfrm>
          <a:prstGeom prst="rect">
            <a:avLst/>
          </a:prstGeom>
        </p:spPr>
        <p:txBody>
          <a:bodyPr/>
          <a:lstStyle/>
          <a:p>
            <a:pPr marL="837990" indent="-457086"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Incidents.</a:t>
            </a:r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Problem Management.</a:t>
            </a:r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Requests/UserHub.</a:t>
            </a:r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Configuration and Asset Management.</a:t>
            </a:r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Event Management.</a:t>
            </a:r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SCCM integration (desktop).</a:t>
            </a:r>
          </a:p>
          <a:p>
            <a:pPr marL="837990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AD / Oracle HR integration (user details).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itle 1"/>
          <p:cNvSpPr txBox="1">
            <a:spLocks noGrp="1"/>
          </p:cNvSpPr>
          <p:nvPr>
            <p:ph type="title"/>
          </p:nvPr>
        </p:nvSpPr>
        <p:spPr>
          <a:xfrm>
            <a:off x="1093462" y="3226705"/>
            <a:ext cx="10360502" cy="832028"/>
          </a:xfrm>
          <a:prstGeom prst="rect">
            <a:avLst/>
          </a:prstGeom>
        </p:spPr>
        <p:txBody>
          <a:bodyPr/>
          <a:lstStyle/>
          <a:p>
            <a:r>
              <a:t>The webinar will begin shortly…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6601" r="1176" b="3802"/>
          <a:stretch>
            <a:fillRect/>
          </a:stretch>
        </p:blipFill>
        <p:spPr>
          <a:xfrm>
            <a:off x="0" y="261175"/>
            <a:ext cx="12044930" cy="6143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roup 2"/>
          <p:cNvGrpSpPr/>
          <p:nvPr/>
        </p:nvGrpSpPr>
        <p:grpSpPr>
          <a:xfrm>
            <a:off x="7886762" y="4305075"/>
            <a:ext cx="681390" cy="450631"/>
            <a:chOff x="0" y="0"/>
            <a:chExt cx="681389" cy="450629"/>
          </a:xfrm>
        </p:grpSpPr>
        <p:pic>
          <p:nvPicPr>
            <p:cNvPr id="825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4424" y="0"/>
              <a:ext cx="289832" cy="217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6" name="TextBox 4"/>
            <p:cNvSpPr txBox="1"/>
            <p:nvPr/>
          </p:nvSpPr>
          <p:spPr>
            <a:xfrm>
              <a:off x="0" y="181415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Divisional Manager Email</a:t>
              </a:r>
            </a:p>
          </p:txBody>
        </p:sp>
      </p:grpSp>
      <p:sp>
        <p:nvSpPr>
          <p:cNvPr id="828" name="Title 7"/>
          <p:cNvSpPr txBox="1"/>
          <p:nvPr/>
        </p:nvSpPr>
        <p:spPr>
          <a:xfrm>
            <a:off x="842212" y="1207079"/>
            <a:ext cx="10512864" cy="914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6" tIns="45706" rIns="45706" bIns="45706">
            <a:normAutofit/>
          </a:bodyPr>
          <a:lstStyle>
            <a:lvl1pPr defTabSz="914400">
              <a:defRPr sz="4700">
                <a:solidFill>
                  <a:srgbClr val="6A0093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r>
              <a:t>Approval workflow for over 120 requests</a:t>
            </a:r>
          </a:p>
        </p:txBody>
      </p:sp>
      <p:grpSp>
        <p:nvGrpSpPr>
          <p:cNvPr id="831" name="Group 6"/>
          <p:cNvGrpSpPr/>
          <p:nvPr/>
        </p:nvGrpSpPr>
        <p:grpSpPr>
          <a:xfrm>
            <a:off x="1007270" y="2377293"/>
            <a:ext cx="590398" cy="453701"/>
            <a:chOff x="0" y="0"/>
            <a:chExt cx="590397" cy="453700"/>
          </a:xfrm>
        </p:grpSpPr>
        <p:pic>
          <p:nvPicPr>
            <p:cNvPr id="829" name="Picture 7" descr="Picture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1130" y="0"/>
              <a:ext cx="296624" cy="216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0" name="TextBox 8"/>
            <p:cNvSpPr txBox="1"/>
            <p:nvPr/>
          </p:nvSpPr>
          <p:spPr>
            <a:xfrm>
              <a:off x="0" y="184486"/>
              <a:ext cx="590398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Request Start Task</a:t>
              </a:r>
            </a:p>
          </p:txBody>
        </p:sp>
      </p:grpSp>
      <p:grpSp>
        <p:nvGrpSpPr>
          <p:cNvPr id="834" name="Group 9"/>
          <p:cNvGrpSpPr/>
          <p:nvPr/>
        </p:nvGrpSpPr>
        <p:grpSpPr>
          <a:xfrm>
            <a:off x="1828323" y="2404801"/>
            <a:ext cx="679275" cy="425117"/>
            <a:chOff x="0" y="0"/>
            <a:chExt cx="679273" cy="425116"/>
          </a:xfrm>
        </p:grpSpPr>
        <p:pic>
          <p:nvPicPr>
            <p:cNvPr id="832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8820" y="0"/>
              <a:ext cx="303379" cy="181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3" name="TextBox 11"/>
            <p:cNvSpPr txBox="1"/>
            <p:nvPr/>
          </p:nvSpPr>
          <p:spPr>
            <a:xfrm>
              <a:off x="0" y="155902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Network Triage Task (CeaseP…</a:t>
              </a:r>
            </a:p>
          </p:txBody>
        </p:sp>
      </p:grpSp>
      <p:grpSp>
        <p:nvGrpSpPr>
          <p:cNvPr id="837" name="Group 12"/>
          <p:cNvGrpSpPr/>
          <p:nvPr/>
        </p:nvGrpSpPr>
        <p:grpSpPr>
          <a:xfrm>
            <a:off x="2638797" y="2377295"/>
            <a:ext cx="681390" cy="447994"/>
            <a:chOff x="0" y="0"/>
            <a:chExt cx="681389" cy="447993"/>
          </a:xfrm>
        </p:grpSpPr>
        <p:pic>
          <p:nvPicPr>
            <p:cNvPr id="835" name="Picture 13" descr="Picture 1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3130" y="0"/>
              <a:ext cx="289832" cy="2164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6" name="TextBox 14"/>
            <p:cNvSpPr txBox="1"/>
            <p:nvPr/>
          </p:nvSpPr>
          <p:spPr>
            <a:xfrm>
              <a:off x="0" y="178779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Check Level of Approval Requ…</a:t>
              </a:r>
            </a:p>
          </p:txBody>
        </p:sp>
      </p:grpSp>
      <p:grpSp>
        <p:nvGrpSpPr>
          <p:cNvPr id="840" name="Group 15"/>
          <p:cNvGrpSpPr/>
          <p:nvPr/>
        </p:nvGrpSpPr>
        <p:grpSpPr>
          <a:xfrm>
            <a:off x="3375204" y="4224659"/>
            <a:ext cx="679273" cy="473311"/>
            <a:chOff x="0" y="0"/>
            <a:chExt cx="679272" cy="473309"/>
          </a:xfrm>
        </p:grpSpPr>
        <p:pic>
          <p:nvPicPr>
            <p:cNvPr id="838" name="Picture 16" descr="Picture 1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8341" y="0"/>
              <a:ext cx="332271" cy="223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9" name="TextBox 17"/>
            <p:cNvSpPr txBox="1"/>
            <p:nvPr/>
          </p:nvSpPr>
          <p:spPr>
            <a:xfrm>
              <a:off x="0" y="204095"/>
              <a:ext cx="679273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Service Request Approvers Ap…</a:t>
              </a:r>
            </a:p>
          </p:txBody>
        </p:sp>
      </p:grpSp>
      <p:grpSp>
        <p:nvGrpSpPr>
          <p:cNvPr id="843" name="Group 18"/>
          <p:cNvGrpSpPr/>
          <p:nvPr/>
        </p:nvGrpSpPr>
        <p:grpSpPr>
          <a:xfrm>
            <a:off x="3315954" y="2743379"/>
            <a:ext cx="681390" cy="473288"/>
            <a:chOff x="0" y="0"/>
            <a:chExt cx="681389" cy="473287"/>
          </a:xfrm>
        </p:grpSpPr>
        <p:pic>
          <p:nvPicPr>
            <p:cNvPr id="841" name="Picture 19" descr="Picture 19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6231" y="0"/>
              <a:ext cx="333307" cy="223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2" name="TextBox 20"/>
            <p:cNvSpPr txBox="1"/>
            <p:nvPr/>
          </p:nvSpPr>
          <p:spPr>
            <a:xfrm>
              <a:off x="0" y="204073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Access to Data Approval</a:t>
              </a:r>
            </a:p>
          </p:txBody>
        </p:sp>
      </p:grpSp>
      <p:grpSp>
        <p:nvGrpSpPr>
          <p:cNvPr id="846" name="Group 21"/>
          <p:cNvGrpSpPr/>
          <p:nvPr/>
        </p:nvGrpSpPr>
        <p:grpSpPr>
          <a:xfrm>
            <a:off x="3385784" y="3507297"/>
            <a:ext cx="679275" cy="470249"/>
            <a:chOff x="0" y="0"/>
            <a:chExt cx="679273" cy="470248"/>
          </a:xfrm>
        </p:grpSpPr>
        <p:pic>
          <p:nvPicPr>
            <p:cNvPr id="844" name="Picture 22" descr="Picture 2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0204" y="0"/>
              <a:ext cx="332273" cy="2244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5" name="TextBox 23"/>
            <p:cNvSpPr txBox="1"/>
            <p:nvPr/>
          </p:nvSpPr>
          <p:spPr>
            <a:xfrm>
              <a:off x="0" y="201034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Line Manager Approval</a:t>
              </a:r>
            </a:p>
          </p:txBody>
        </p:sp>
      </p:grpSp>
      <p:grpSp>
        <p:nvGrpSpPr>
          <p:cNvPr id="849" name="Group 24"/>
          <p:cNvGrpSpPr/>
          <p:nvPr/>
        </p:nvGrpSpPr>
        <p:grpSpPr>
          <a:xfrm>
            <a:off x="4052361" y="3549615"/>
            <a:ext cx="679273" cy="345224"/>
            <a:chOff x="0" y="0"/>
            <a:chExt cx="679272" cy="345223"/>
          </a:xfrm>
        </p:grpSpPr>
        <p:pic>
          <p:nvPicPr>
            <p:cNvPr id="847" name="Picture 25" descr="Picture 25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8738" y="0"/>
              <a:ext cx="303379" cy="194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8" name="TextBox 26"/>
            <p:cNvSpPr txBox="1"/>
            <p:nvPr/>
          </p:nvSpPr>
          <p:spPr>
            <a:xfrm>
              <a:off x="0" y="164909"/>
              <a:ext cx="679273" cy="180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LM Activation </a:t>
              </a:r>
            </a:p>
          </p:txBody>
        </p:sp>
      </p:grpSp>
      <p:grpSp>
        <p:nvGrpSpPr>
          <p:cNvPr id="852" name="Group 27"/>
          <p:cNvGrpSpPr/>
          <p:nvPr/>
        </p:nvGrpSpPr>
        <p:grpSpPr>
          <a:xfrm>
            <a:off x="4062941" y="2844955"/>
            <a:ext cx="679275" cy="434288"/>
            <a:chOff x="0" y="0"/>
            <a:chExt cx="679273" cy="434287"/>
          </a:xfrm>
        </p:grpSpPr>
        <p:pic>
          <p:nvPicPr>
            <p:cNvPr id="850" name="Picture 28" descr="Picture 2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8171" y="0"/>
              <a:ext cx="303379" cy="1955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1" name="TextBox 29"/>
            <p:cNvSpPr txBox="1"/>
            <p:nvPr/>
          </p:nvSpPr>
          <p:spPr>
            <a:xfrm>
              <a:off x="0" y="165073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Data Access Activation</a:t>
              </a:r>
            </a:p>
          </p:txBody>
        </p:sp>
      </p:grpSp>
      <p:grpSp>
        <p:nvGrpSpPr>
          <p:cNvPr id="855" name="Group 30"/>
          <p:cNvGrpSpPr/>
          <p:nvPr/>
        </p:nvGrpSpPr>
        <p:grpSpPr>
          <a:xfrm>
            <a:off x="5142160" y="4078651"/>
            <a:ext cx="681390" cy="427638"/>
            <a:chOff x="0" y="0"/>
            <a:chExt cx="681389" cy="427637"/>
          </a:xfrm>
        </p:grpSpPr>
        <p:pic>
          <p:nvPicPr>
            <p:cNvPr id="853" name="Picture 31" descr="Picture 3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6034" y="0"/>
              <a:ext cx="304324" cy="195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4" name="TextBox 32"/>
            <p:cNvSpPr txBox="1"/>
            <p:nvPr/>
          </p:nvSpPr>
          <p:spPr>
            <a:xfrm>
              <a:off x="0" y="158423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ATD Reject Activation Task</a:t>
              </a:r>
            </a:p>
          </p:txBody>
        </p:sp>
      </p:grpSp>
      <p:grpSp>
        <p:nvGrpSpPr>
          <p:cNvPr id="858" name="Group 33"/>
          <p:cNvGrpSpPr/>
          <p:nvPr/>
        </p:nvGrpSpPr>
        <p:grpSpPr>
          <a:xfrm>
            <a:off x="4062941" y="4264876"/>
            <a:ext cx="679275" cy="343415"/>
            <a:chOff x="0" y="0"/>
            <a:chExt cx="679273" cy="343414"/>
          </a:xfrm>
        </p:grpSpPr>
        <p:pic>
          <p:nvPicPr>
            <p:cNvPr id="856" name="Picture 34" descr="Picture 3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8175" y="0"/>
              <a:ext cx="303379" cy="194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7" name="TextBox 35"/>
            <p:cNvSpPr txBox="1"/>
            <p:nvPr/>
          </p:nvSpPr>
          <p:spPr>
            <a:xfrm>
              <a:off x="0" y="163100"/>
              <a:ext cx="679274" cy="180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SRA Activation </a:t>
              </a:r>
            </a:p>
          </p:txBody>
        </p:sp>
      </p:grpSp>
      <p:grpSp>
        <p:nvGrpSpPr>
          <p:cNvPr id="861" name="Group 36"/>
          <p:cNvGrpSpPr/>
          <p:nvPr/>
        </p:nvGrpSpPr>
        <p:grpSpPr>
          <a:xfrm>
            <a:off x="5374933" y="2817447"/>
            <a:ext cx="679275" cy="461759"/>
            <a:chOff x="0" y="0"/>
            <a:chExt cx="679273" cy="461758"/>
          </a:xfrm>
        </p:grpSpPr>
        <p:pic>
          <p:nvPicPr>
            <p:cNvPr id="859" name="Picture 37" descr="Picture 3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8327" y="0"/>
              <a:ext cx="288933" cy="217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0" name="TextBox 38"/>
            <p:cNvSpPr txBox="1"/>
            <p:nvPr/>
          </p:nvSpPr>
          <p:spPr>
            <a:xfrm>
              <a:off x="0" y="192544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Divisional Manager Appr…</a:t>
              </a:r>
            </a:p>
          </p:txBody>
        </p:sp>
      </p:grpSp>
      <p:grpSp>
        <p:nvGrpSpPr>
          <p:cNvPr id="864" name="Group 39"/>
          <p:cNvGrpSpPr/>
          <p:nvPr/>
        </p:nvGrpSpPr>
        <p:grpSpPr>
          <a:xfrm>
            <a:off x="4919969" y="4643647"/>
            <a:ext cx="679273" cy="434313"/>
            <a:chOff x="0" y="0"/>
            <a:chExt cx="679272" cy="434312"/>
          </a:xfrm>
        </p:grpSpPr>
        <p:pic>
          <p:nvPicPr>
            <p:cNvPr id="862" name="Picture 40" descr="Picture 4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26263" y="0"/>
              <a:ext cx="303379" cy="195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3" name="TextBox 41"/>
            <p:cNvSpPr txBox="1"/>
            <p:nvPr/>
          </p:nvSpPr>
          <p:spPr>
            <a:xfrm>
              <a:off x="0" y="165098"/>
              <a:ext cx="679273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LM Rejection Activation Task</a:t>
              </a:r>
            </a:p>
          </p:txBody>
        </p:sp>
      </p:grpSp>
      <p:grpSp>
        <p:nvGrpSpPr>
          <p:cNvPr id="867" name="Group 42"/>
          <p:cNvGrpSpPr/>
          <p:nvPr/>
        </p:nvGrpSpPr>
        <p:grpSpPr>
          <a:xfrm>
            <a:off x="4706239" y="5143058"/>
            <a:ext cx="679275" cy="408412"/>
            <a:chOff x="0" y="0"/>
            <a:chExt cx="679273" cy="408410"/>
          </a:xfrm>
        </p:grpSpPr>
        <p:pic>
          <p:nvPicPr>
            <p:cNvPr id="865" name="Picture 43" descr="Picture 4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0161" y="0"/>
              <a:ext cx="303380" cy="195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6" name="TextBox 44"/>
            <p:cNvSpPr txBox="1"/>
            <p:nvPr/>
          </p:nvSpPr>
          <p:spPr>
            <a:xfrm>
              <a:off x="0" y="139196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SRA Rejected Activation Task</a:t>
              </a:r>
            </a:p>
          </p:txBody>
        </p:sp>
      </p:grpSp>
      <p:grpSp>
        <p:nvGrpSpPr>
          <p:cNvPr id="870" name="Group 45"/>
          <p:cNvGrpSpPr/>
          <p:nvPr/>
        </p:nvGrpSpPr>
        <p:grpSpPr>
          <a:xfrm>
            <a:off x="5241618" y="5894272"/>
            <a:ext cx="681390" cy="405780"/>
            <a:chOff x="0" y="0"/>
            <a:chExt cx="681389" cy="405779"/>
          </a:xfrm>
        </p:grpSpPr>
        <p:pic>
          <p:nvPicPr>
            <p:cNvPr id="868" name="Picture 46" descr="Picture 4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7851" y="0"/>
              <a:ext cx="231866" cy="145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TextBox 47"/>
            <p:cNvSpPr txBox="1"/>
            <p:nvPr/>
          </p:nvSpPr>
          <p:spPr>
            <a:xfrm>
              <a:off x="0" y="136565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Email Originator Failure</a:t>
              </a:r>
            </a:p>
          </p:txBody>
        </p:sp>
      </p:grpSp>
      <p:grpSp>
        <p:nvGrpSpPr>
          <p:cNvPr id="873" name="Group 48"/>
          <p:cNvGrpSpPr/>
          <p:nvPr/>
        </p:nvGrpSpPr>
        <p:grpSpPr>
          <a:xfrm>
            <a:off x="6215031" y="2942293"/>
            <a:ext cx="681390" cy="464103"/>
            <a:chOff x="0" y="0"/>
            <a:chExt cx="681389" cy="464102"/>
          </a:xfrm>
        </p:grpSpPr>
        <p:pic>
          <p:nvPicPr>
            <p:cNvPr id="871" name="Picture 49" descr="Picture 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1907" y="0"/>
              <a:ext cx="289832" cy="217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2" name="TextBox 50"/>
            <p:cNvSpPr txBox="1"/>
            <p:nvPr/>
          </p:nvSpPr>
          <p:spPr>
            <a:xfrm>
              <a:off x="0" y="194888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Executive Director Appr…</a:t>
              </a:r>
            </a:p>
          </p:txBody>
        </p:sp>
      </p:grpSp>
      <p:grpSp>
        <p:nvGrpSpPr>
          <p:cNvPr id="876" name="Group 51"/>
          <p:cNvGrpSpPr/>
          <p:nvPr/>
        </p:nvGrpSpPr>
        <p:grpSpPr>
          <a:xfrm>
            <a:off x="5946283" y="3513644"/>
            <a:ext cx="679275" cy="480308"/>
            <a:chOff x="0" y="0"/>
            <a:chExt cx="679273" cy="480306"/>
          </a:xfrm>
        </p:grpSpPr>
        <p:pic>
          <p:nvPicPr>
            <p:cNvPr id="874" name="Picture 52" descr="Picture 5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6679" y="0"/>
              <a:ext cx="332273" cy="224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5" name="TextBox 53"/>
            <p:cNvSpPr txBox="1"/>
            <p:nvPr/>
          </p:nvSpPr>
          <p:spPr>
            <a:xfrm>
              <a:off x="0" y="211092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Divisional Manager Appr…</a:t>
              </a:r>
            </a:p>
          </p:txBody>
        </p:sp>
      </p:grpSp>
      <p:grpSp>
        <p:nvGrpSpPr>
          <p:cNvPr id="879" name="Group 54"/>
          <p:cNvGrpSpPr/>
          <p:nvPr/>
        </p:nvGrpSpPr>
        <p:grpSpPr>
          <a:xfrm>
            <a:off x="7374663" y="3712562"/>
            <a:ext cx="679273" cy="465947"/>
            <a:chOff x="0" y="0"/>
            <a:chExt cx="679272" cy="465946"/>
          </a:xfrm>
        </p:grpSpPr>
        <p:pic>
          <p:nvPicPr>
            <p:cNvPr id="877" name="Picture 55" descr="Picture 5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2234" y="0"/>
              <a:ext cx="332272" cy="224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78" name="TextBox 56"/>
            <p:cNvSpPr txBox="1"/>
            <p:nvPr/>
          </p:nvSpPr>
          <p:spPr>
            <a:xfrm>
              <a:off x="0" y="196732"/>
              <a:ext cx="679273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Executive Director Appr…</a:t>
              </a:r>
            </a:p>
          </p:txBody>
        </p:sp>
      </p:grpSp>
      <p:grpSp>
        <p:nvGrpSpPr>
          <p:cNvPr id="882" name="Group 57"/>
          <p:cNvGrpSpPr/>
          <p:nvPr/>
        </p:nvGrpSpPr>
        <p:grpSpPr>
          <a:xfrm>
            <a:off x="6623440" y="4753688"/>
            <a:ext cx="679275" cy="467887"/>
            <a:chOff x="0" y="0"/>
            <a:chExt cx="679273" cy="467886"/>
          </a:xfrm>
        </p:grpSpPr>
        <p:pic>
          <p:nvPicPr>
            <p:cNvPr id="880" name="Picture 58" descr="Picture 5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0827" y="0"/>
              <a:ext cx="288932" cy="217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1" name="TextBox 59"/>
            <p:cNvSpPr txBox="1"/>
            <p:nvPr/>
          </p:nvSpPr>
          <p:spPr>
            <a:xfrm>
              <a:off x="0" y="198672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/>
            <a:p>
              <a: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pPr>
              <a:r>
                <a:t>Check level of approval email…</a:t>
              </a:r>
            </a:p>
          </p:txBody>
        </p:sp>
      </p:grpSp>
      <p:grpSp>
        <p:nvGrpSpPr>
          <p:cNvPr id="885" name="Group 60"/>
          <p:cNvGrpSpPr/>
          <p:nvPr/>
        </p:nvGrpSpPr>
        <p:grpSpPr>
          <a:xfrm>
            <a:off x="6231961" y="5390634"/>
            <a:ext cx="679273" cy="396229"/>
            <a:chOff x="0" y="0"/>
            <a:chExt cx="679272" cy="396227"/>
          </a:xfrm>
        </p:grpSpPr>
        <p:pic>
          <p:nvPicPr>
            <p:cNvPr id="883" name="Picture 61" descr="Picture 6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0118" y="0"/>
              <a:ext cx="231146" cy="14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4" name="TextBox 62"/>
            <p:cNvSpPr txBox="1"/>
            <p:nvPr/>
          </p:nvSpPr>
          <p:spPr>
            <a:xfrm>
              <a:off x="0" y="127013"/>
              <a:ext cx="679273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Access to Data Approver Email</a:t>
              </a:r>
            </a:p>
          </p:txBody>
        </p:sp>
      </p:grpSp>
      <p:grpSp>
        <p:nvGrpSpPr>
          <p:cNvPr id="888" name="Group 63"/>
          <p:cNvGrpSpPr/>
          <p:nvPr/>
        </p:nvGrpSpPr>
        <p:grpSpPr>
          <a:xfrm>
            <a:off x="6813891" y="5384286"/>
            <a:ext cx="679275" cy="397535"/>
            <a:chOff x="0" y="0"/>
            <a:chExt cx="679273" cy="397534"/>
          </a:xfrm>
        </p:grpSpPr>
        <p:pic>
          <p:nvPicPr>
            <p:cNvPr id="886" name="Picture 64" descr="Picture 6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7019" y="0"/>
              <a:ext cx="231147" cy="145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7" name="TextBox 65"/>
            <p:cNvSpPr txBox="1"/>
            <p:nvPr/>
          </p:nvSpPr>
          <p:spPr>
            <a:xfrm>
              <a:off x="0" y="128320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Line Manager Approval</a:t>
              </a:r>
            </a:p>
          </p:txBody>
        </p:sp>
      </p:grpSp>
      <p:grpSp>
        <p:nvGrpSpPr>
          <p:cNvPr id="891" name="Group 66"/>
          <p:cNvGrpSpPr/>
          <p:nvPr/>
        </p:nvGrpSpPr>
        <p:grpSpPr>
          <a:xfrm>
            <a:off x="7315411" y="5384289"/>
            <a:ext cx="681390" cy="408141"/>
            <a:chOff x="0" y="0"/>
            <a:chExt cx="681389" cy="408139"/>
          </a:xfrm>
        </p:grpSpPr>
        <p:pic>
          <p:nvPicPr>
            <p:cNvPr id="889" name="Picture 67" descr="Picture 6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9232" y="0"/>
              <a:ext cx="231867" cy="145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0" name="TextBox 68"/>
            <p:cNvSpPr txBox="1"/>
            <p:nvPr/>
          </p:nvSpPr>
          <p:spPr>
            <a:xfrm>
              <a:off x="0" y="138926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Service Request Approver</a:t>
              </a:r>
            </a:p>
          </p:txBody>
        </p:sp>
      </p:grpSp>
      <p:grpSp>
        <p:nvGrpSpPr>
          <p:cNvPr id="894" name="Group 69"/>
          <p:cNvGrpSpPr/>
          <p:nvPr/>
        </p:nvGrpSpPr>
        <p:grpSpPr>
          <a:xfrm>
            <a:off x="6401249" y="5841372"/>
            <a:ext cx="679273" cy="369970"/>
            <a:chOff x="0" y="0"/>
            <a:chExt cx="679272" cy="369969"/>
          </a:xfrm>
        </p:grpSpPr>
        <p:pic>
          <p:nvPicPr>
            <p:cNvPr id="892" name="Picture 70" descr="Picture 70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7776" y="0"/>
              <a:ext cx="209476" cy="224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3" name="TextBox 71"/>
            <p:cNvSpPr txBox="1"/>
            <p:nvPr/>
          </p:nvSpPr>
          <p:spPr>
            <a:xfrm>
              <a:off x="0" y="189655"/>
              <a:ext cx="679273" cy="180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Closure Task</a:t>
              </a:r>
            </a:p>
          </p:txBody>
        </p:sp>
      </p:grpSp>
      <p:grpSp>
        <p:nvGrpSpPr>
          <p:cNvPr id="897" name="Group 72"/>
          <p:cNvGrpSpPr/>
          <p:nvPr/>
        </p:nvGrpSpPr>
        <p:grpSpPr>
          <a:xfrm>
            <a:off x="7882531" y="5049947"/>
            <a:ext cx="679273" cy="409998"/>
            <a:chOff x="0" y="0"/>
            <a:chExt cx="679272" cy="409997"/>
          </a:xfrm>
        </p:grpSpPr>
        <p:pic>
          <p:nvPicPr>
            <p:cNvPr id="895" name="Picture 73" descr="Picture 7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1331" y="0"/>
              <a:ext cx="231146" cy="1442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6" name="TextBox 74"/>
            <p:cNvSpPr txBox="1"/>
            <p:nvPr/>
          </p:nvSpPr>
          <p:spPr>
            <a:xfrm>
              <a:off x="0" y="140783"/>
              <a:ext cx="679273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Divisional Manager Email</a:t>
              </a:r>
            </a:p>
          </p:txBody>
        </p:sp>
      </p:grpSp>
      <p:grpSp>
        <p:nvGrpSpPr>
          <p:cNvPr id="900" name="Group 75"/>
          <p:cNvGrpSpPr/>
          <p:nvPr/>
        </p:nvGrpSpPr>
        <p:grpSpPr>
          <a:xfrm>
            <a:off x="9712969" y="3308386"/>
            <a:ext cx="679275" cy="421609"/>
            <a:chOff x="0" y="0"/>
            <a:chExt cx="679273" cy="421608"/>
          </a:xfrm>
        </p:grpSpPr>
        <p:pic>
          <p:nvPicPr>
            <p:cNvPr id="898" name="Picture 76" descr="Picture 76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3023" y="0"/>
              <a:ext cx="310603" cy="181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9" name="TextBox 77"/>
            <p:cNvSpPr txBox="1"/>
            <p:nvPr/>
          </p:nvSpPr>
          <p:spPr>
            <a:xfrm>
              <a:off x="0" y="152394"/>
              <a:ext cx="679274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Implement Service Request</a:t>
              </a:r>
            </a:p>
          </p:txBody>
        </p:sp>
      </p:grpSp>
      <p:grpSp>
        <p:nvGrpSpPr>
          <p:cNvPr id="903" name="Group 78"/>
          <p:cNvGrpSpPr/>
          <p:nvPr/>
        </p:nvGrpSpPr>
        <p:grpSpPr>
          <a:xfrm>
            <a:off x="8796693" y="2694707"/>
            <a:ext cx="681390" cy="447996"/>
            <a:chOff x="0" y="0"/>
            <a:chExt cx="681389" cy="447995"/>
          </a:xfrm>
        </p:grpSpPr>
        <p:pic>
          <p:nvPicPr>
            <p:cNvPr id="901" name="Picture 79" descr="Picture 7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3189" y="0"/>
              <a:ext cx="289832" cy="216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2" name="TextBox 80"/>
            <p:cNvSpPr txBox="1"/>
            <p:nvPr/>
          </p:nvSpPr>
          <p:spPr>
            <a:xfrm>
              <a:off x="0" y="178781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Check If Chargeable</a:t>
              </a:r>
            </a:p>
          </p:txBody>
        </p:sp>
      </p:grpSp>
      <p:grpSp>
        <p:nvGrpSpPr>
          <p:cNvPr id="906" name="Group 81"/>
          <p:cNvGrpSpPr/>
          <p:nvPr/>
        </p:nvGrpSpPr>
        <p:grpSpPr>
          <a:xfrm>
            <a:off x="8807273" y="3640611"/>
            <a:ext cx="681390" cy="474971"/>
            <a:chOff x="0" y="0"/>
            <a:chExt cx="681389" cy="474969"/>
          </a:xfrm>
        </p:grpSpPr>
        <p:pic>
          <p:nvPicPr>
            <p:cNvPr id="904" name="Picture 82" descr="Picture 82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6106" y="0"/>
              <a:ext cx="297078" cy="209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5" name="TextBox 83"/>
            <p:cNvSpPr txBox="1"/>
            <p:nvPr/>
          </p:nvSpPr>
          <p:spPr>
            <a:xfrm>
              <a:off x="0" y="205755"/>
              <a:ext cx="681390" cy="269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Create Request Task</a:t>
              </a:r>
            </a:p>
          </p:txBody>
        </p:sp>
      </p:grpSp>
      <p:grpSp>
        <p:nvGrpSpPr>
          <p:cNvPr id="909" name="Group 84"/>
          <p:cNvGrpSpPr/>
          <p:nvPr/>
        </p:nvGrpSpPr>
        <p:grpSpPr>
          <a:xfrm>
            <a:off x="8792460" y="4559007"/>
            <a:ext cx="679273" cy="366124"/>
            <a:chOff x="0" y="0"/>
            <a:chExt cx="679272" cy="366123"/>
          </a:xfrm>
        </p:grpSpPr>
        <p:pic>
          <p:nvPicPr>
            <p:cNvPr id="907" name="Picture 85" descr="Picture 8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2773" y="0"/>
              <a:ext cx="209476" cy="224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8" name="TextBox 86"/>
            <p:cNvSpPr txBox="1"/>
            <p:nvPr/>
          </p:nvSpPr>
          <p:spPr>
            <a:xfrm>
              <a:off x="0" y="185809"/>
              <a:ext cx="679273" cy="180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Closure Task</a:t>
              </a:r>
            </a:p>
          </p:txBody>
        </p:sp>
      </p:grpSp>
      <p:grpSp>
        <p:nvGrpSpPr>
          <p:cNvPr id="912" name="Group 87"/>
          <p:cNvGrpSpPr/>
          <p:nvPr/>
        </p:nvGrpSpPr>
        <p:grpSpPr>
          <a:xfrm>
            <a:off x="9368043" y="2692588"/>
            <a:ext cx="681390" cy="365947"/>
            <a:chOff x="0" y="0"/>
            <a:chExt cx="681389" cy="365945"/>
          </a:xfrm>
        </p:grpSpPr>
        <p:pic>
          <p:nvPicPr>
            <p:cNvPr id="910" name="Picture 88" descr="Picture 88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5246" y="0"/>
              <a:ext cx="311569" cy="224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1" name="TextBox 89"/>
            <p:cNvSpPr txBox="1"/>
            <p:nvPr/>
          </p:nvSpPr>
          <p:spPr>
            <a:xfrm>
              <a:off x="0" y="185631"/>
              <a:ext cx="681390" cy="180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SLM Start Task</a:t>
              </a:r>
            </a:p>
          </p:txBody>
        </p:sp>
      </p:grpSp>
      <p:grpSp>
        <p:nvGrpSpPr>
          <p:cNvPr id="915" name="Group 90"/>
          <p:cNvGrpSpPr/>
          <p:nvPr/>
        </p:nvGrpSpPr>
        <p:grpSpPr>
          <a:xfrm>
            <a:off x="10622898" y="3266061"/>
            <a:ext cx="679275" cy="374846"/>
            <a:chOff x="0" y="0"/>
            <a:chExt cx="679273" cy="374844"/>
          </a:xfrm>
        </p:grpSpPr>
        <p:pic>
          <p:nvPicPr>
            <p:cNvPr id="913" name="Picture 91" descr="Picture 9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25961" y="0"/>
              <a:ext cx="209477" cy="223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4" name="TextBox 92"/>
            <p:cNvSpPr txBox="1"/>
            <p:nvPr/>
          </p:nvSpPr>
          <p:spPr>
            <a:xfrm>
              <a:off x="0" y="194530"/>
              <a:ext cx="679274" cy="180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06" tIns="45706" rIns="45706" bIns="45706" numCol="1" anchor="t">
              <a:spAutoFit/>
            </a:bodyPr>
            <a:lstStyle>
              <a:lvl1pPr algn="ctr" defTabSz="914171">
                <a:defRPr sz="600">
                  <a:latin typeface="SegoeUI"/>
                  <a:ea typeface="SegoeUI"/>
                  <a:cs typeface="SegoeUI"/>
                  <a:sym typeface="SegoeUI"/>
                </a:defRPr>
              </a:lvl1pPr>
            </a:lstStyle>
            <a:p>
              <a:r>
                <a:t>Closure Task</a:t>
              </a:r>
            </a:p>
          </p:txBody>
        </p:sp>
      </p:grpSp>
      <p:sp>
        <p:nvSpPr>
          <p:cNvPr id="916" name="Straight Arrow Connector 93"/>
          <p:cNvSpPr/>
          <p:nvPr/>
        </p:nvSpPr>
        <p:spPr>
          <a:xfrm>
            <a:off x="1569049" y="2487328"/>
            <a:ext cx="361879" cy="1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7" name="Straight Arrow Connector 94"/>
          <p:cNvSpPr/>
          <p:nvPr/>
        </p:nvSpPr>
        <p:spPr>
          <a:xfrm>
            <a:off x="2426702" y="2487328"/>
            <a:ext cx="337041" cy="1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8" name="Straight Arrow Connector 95"/>
          <p:cNvSpPr/>
          <p:nvPr/>
        </p:nvSpPr>
        <p:spPr>
          <a:xfrm flipV="1">
            <a:off x="4589674" y="2926694"/>
            <a:ext cx="1023822" cy="7388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19" name="Straight Arrow Connector 96"/>
          <p:cNvSpPr/>
          <p:nvPr/>
        </p:nvSpPr>
        <p:spPr>
          <a:xfrm flipV="1">
            <a:off x="4530726" y="2926694"/>
            <a:ext cx="1082771" cy="624085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0" name="Straight Arrow Connector 97"/>
          <p:cNvSpPr/>
          <p:nvPr/>
        </p:nvSpPr>
        <p:spPr>
          <a:xfrm flipV="1">
            <a:off x="4480845" y="2926692"/>
            <a:ext cx="1132651" cy="1331473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1" name="Straight Arrow Connector 98"/>
          <p:cNvSpPr/>
          <p:nvPr/>
        </p:nvSpPr>
        <p:spPr>
          <a:xfrm>
            <a:off x="5267769" y="5549158"/>
            <a:ext cx="321208" cy="304163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2" name="Straight Arrow Connector 99"/>
          <p:cNvSpPr/>
          <p:nvPr/>
        </p:nvSpPr>
        <p:spPr>
          <a:xfrm flipH="1">
            <a:off x="8226372" y="4763465"/>
            <a:ext cx="1087" cy="256502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3" name="Straight Arrow Connector 100"/>
          <p:cNvSpPr/>
          <p:nvPr/>
        </p:nvSpPr>
        <p:spPr>
          <a:xfrm>
            <a:off x="9134212" y="4145674"/>
            <a:ext cx="1" cy="370443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4" name="Straight Arrow Connector 101"/>
          <p:cNvSpPr/>
          <p:nvPr/>
        </p:nvSpPr>
        <p:spPr>
          <a:xfrm>
            <a:off x="9824950" y="3025730"/>
            <a:ext cx="210698" cy="271116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5" name="Straight Arrow Connector 102"/>
          <p:cNvSpPr/>
          <p:nvPr/>
        </p:nvSpPr>
        <p:spPr>
          <a:xfrm>
            <a:off x="10235169" y="3389852"/>
            <a:ext cx="580422" cy="1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6" name="Straight Arrow Connector 103"/>
          <p:cNvSpPr/>
          <p:nvPr/>
        </p:nvSpPr>
        <p:spPr>
          <a:xfrm>
            <a:off x="3082876" y="2809503"/>
            <a:ext cx="554547" cy="1407852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7" name="Straight Arrow Connector 104"/>
          <p:cNvSpPr/>
          <p:nvPr/>
        </p:nvSpPr>
        <p:spPr>
          <a:xfrm>
            <a:off x="3182678" y="2815045"/>
            <a:ext cx="436609" cy="685853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8" name="Straight Arrow Connector 105"/>
          <p:cNvSpPr/>
          <p:nvPr/>
        </p:nvSpPr>
        <p:spPr>
          <a:xfrm>
            <a:off x="3161295" y="2562250"/>
            <a:ext cx="350606" cy="292366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9" name="Straight Arrow Connector 106"/>
          <p:cNvSpPr/>
          <p:nvPr/>
        </p:nvSpPr>
        <p:spPr>
          <a:xfrm>
            <a:off x="3156761" y="2476094"/>
            <a:ext cx="5835945" cy="312883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0" name="Straight Arrow Connector 107"/>
          <p:cNvSpPr/>
          <p:nvPr/>
        </p:nvSpPr>
        <p:spPr>
          <a:xfrm>
            <a:off x="5978385" y="3269679"/>
            <a:ext cx="184773" cy="244824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1" name="Straight Arrow Connector 108"/>
          <p:cNvSpPr/>
          <p:nvPr/>
        </p:nvSpPr>
        <p:spPr>
          <a:xfrm>
            <a:off x="5913758" y="2947685"/>
            <a:ext cx="498799" cy="104295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2" name="Straight Arrow Connector 109"/>
          <p:cNvSpPr/>
          <p:nvPr/>
        </p:nvSpPr>
        <p:spPr>
          <a:xfrm flipV="1">
            <a:off x="6739045" y="2838855"/>
            <a:ext cx="2258198" cy="208591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3" name="Straight Arrow Connector 110"/>
          <p:cNvSpPr/>
          <p:nvPr/>
        </p:nvSpPr>
        <p:spPr>
          <a:xfrm>
            <a:off x="6742227" y="3241957"/>
            <a:ext cx="822102" cy="467530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4" name="Straight Arrow Connector 111"/>
          <p:cNvSpPr/>
          <p:nvPr/>
        </p:nvSpPr>
        <p:spPr>
          <a:xfrm>
            <a:off x="9137388" y="3150461"/>
            <a:ext cx="424" cy="441126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5" name="Straight Arrow Connector 112"/>
          <p:cNvSpPr/>
          <p:nvPr/>
        </p:nvSpPr>
        <p:spPr>
          <a:xfrm>
            <a:off x="9328260" y="2798044"/>
            <a:ext cx="255617" cy="6782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6" name="Straight Arrow Connector 113"/>
          <p:cNvSpPr/>
          <p:nvPr/>
        </p:nvSpPr>
        <p:spPr>
          <a:xfrm>
            <a:off x="3836942" y="2879666"/>
            <a:ext cx="421714" cy="49883"/>
          </a:xfrm>
          <a:prstGeom prst="line">
            <a:avLst/>
          </a:prstGeom>
          <a:ln w="12700">
            <a:solidFill>
              <a:srgbClr val="93CDDD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7" name="Straight Arrow Connector 114"/>
          <p:cNvSpPr/>
          <p:nvPr/>
        </p:nvSpPr>
        <p:spPr>
          <a:xfrm>
            <a:off x="3932166" y="3650134"/>
            <a:ext cx="308350" cy="1"/>
          </a:xfrm>
          <a:prstGeom prst="line">
            <a:avLst/>
          </a:prstGeom>
          <a:ln w="12700">
            <a:solidFill>
              <a:srgbClr val="93CDDD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8" name="Straight Arrow Connector 115"/>
          <p:cNvSpPr/>
          <p:nvPr/>
        </p:nvSpPr>
        <p:spPr>
          <a:xfrm>
            <a:off x="3932166" y="4348452"/>
            <a:ext cx="308350" cy="1"/>
          </a:xfrm>
          <a:prstGeom prst="line">
            <a:avLst/>
          </a:prstGeom>
          <a:ln w="12700">
            <a:solidFill>
              <a:srgbClr val="93CDDD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9" name="Straight Arrow Connector 116"/>
          <p:cNvSpPr/>
          <p:nvPr/>
        </p:nvSpPr>
        <p:spPr>
          <a:xfrm flipV="1">
            <a:off x="6330936" y="3137180"/>
            <a:ext cx="224792" cy="359188"/>
          </a:xfrm>
          <a:prstGeom prst="line">
            <a:avLst/>
          </a:prstGeom>
          <a:ln w="12700">
            <a:solidFill>
              <a:srgbClr val="93CDDD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0" name="Straight Arrow Connector 117"/>
          <p:cNvSpPr/>
          <p:nvPr/>
        </p:nvSpPr>
        <p:spPr>
          <a:xfrm flipV="1">
            <a:off x="7881745" y="2897804"/>
            <a:ext cx="1138169" cy="802613"/>
          </a:xfrm>
          <a:prstGeom prst="line">
            <a:avLst/>
          </a:prstGeom>
          <a:ln w="12700">
            <a:solidFill>
              <a:srgbClr val="93CDDD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1" name="Straight Arrow Connector 118"/>
          <p:cNvSpPr/>
          <p:nvPr/>
        </p:nvSpPr>
        <p:spPr>
          <a:xfrm>
            <a:off x="3986626" y="4661298"/>
            <a:ext cx="859394" cy="565519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2" name="Straight Arrow Connector 119"/>
          <p:cNvSpPr/>
          <p:nvPr/>
        </p:nvSpPr>
        <p:spPr>
          <a:xfrm>
            <a:off x="3992448" y="3851831"/>
            <a:ext cx="1141372" cy="769098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3" name="Straight Arrow Connector 120"/>
          <p:cNvSpPr/>
          <p:nvPr/>
        </p:nvSpPr>
        <p:spPr>
          <a:xfrm>
            <a:off x="3853557" y="3103349"/>
            <a:ext cx="1396184" cy="984712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4" name="Straight Arrow Connector 121"/>
          <p:cNvSpPr/>
          <p:nvPr/>
        </p:nvSpPr>
        <p:spPr>
          <a:xfrm flipH="1">
            <a:off x="5700637" y="4007070"/>
            <a:ext cx="426154" cy="1856320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5" name="Straight Arrow Connector 122"/>
          <p:cNvSpPr/>
          <p:nvPr/>
        </p:nvSpPr>
        <p:spPr>
          <a:xfrm>
            <a:off x="6520446" y="4012615"/>
            <a:ext cx="390910" cy="735280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6" name="Straight Arrow Connector 123"/>
          <p:cNvSpPr/>
          <p:nvPr/>
        </p:nvSpPr>
        <p:spPr>
          <a:xfrm flipH="1">
            <a:off x="5688776" y="3927142"/>
            <a:ext cx="1884622" cy="1920634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7" name="Straight Arrow Connector 124"/>
          <p:cNvSpPr/>
          <p:nvPr/>
        </p:nvSpPr>
        <p:spPr>
          <a:xfrm flipH="1">
            <a:off x="7060996" y="4162309"/>
            <a:ext cx="407558" cy="581050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8" name="Straight Arrow Connector 125"/>
          <p:cNvSpPr/>
          <p:nvPr/>
        </p:nvSpPr>
        <p:spPr>
          <a:xfrm>
            <a:off x="7934287" y="4068057"/>
            <a:ext cx="292084" cy="212782"/>
          </a:xfrm>
          <a:prstGeom prst="line">
            <a:avLst/>
          </a:prstGeom>
          <a:ln w="12700">
            <a:solidFill>
              <a:srgbClr val="C3D69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9" name="Straight Arrow Connector 126"/>
          <p:cNvSpPr/>
          <p:nvPr/>
        </p:nvSpPr>
        <p:spPr>
          <a:xfrm>
            <a:off x="5367197" y="5038309"/>
            <a:ext cx="211619" cy="830106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0" name="Straight Arrow Connector 127"/>
          <p:cNvSpPr/>
          <p:nvPr/>
        </p:nvSpPr>
        <p:spPr>
          <a:xfrm flipH="1">
            <a:off x="5583435" y="4543840"/>
            <a:ext cx="17907" cy="1315025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1" name="Straight Arrow Connector 128"/>
          <p:cNvSpPr/>
          <p:nvPr/>
        </p:nvSpPr>
        <p:spPr>
          <a:xfrm>
            <a:off x="5796596" y="5973629"/>
            <a:ext cx="797957" cy="1"/>
          </a:xfrm>
          <a:prstGeom prst="line">
            <a:avLst/>
          </a:prstGeom>
          <a:ln w="12700">
            <a:solidFill>
              <a:srgbClr val="98989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2" name="Straight Arrow Connector 129"/>
          <p:cNvSpPr/>
          <p:nvPr/>
        </p:nvSpPr>
        <p:spPr>
          <a:xfrm>
            <a:off x="7230140" y="5182461"/>
            <a:ext cx="325243" cy="164361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3" name="Straight Arrow Connector 130"/>
          <p:cNvSpPr/>
          <p:nvPr/>
        </p:nvSpPr>
        <p:spPr>
          <a:xfrm>
            <a:off x="7085985" y="5215726"/>
            <a:ext cx="50750" cy="137958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4" name="Straight Arrow Connector 131"/>
          <p:cNvSpPr/>
          <p:nvPr/>
        </p:nvSpPr>
        <p:spPr>
          <a:xfrm flipH="1">
            <a:off x="6560238" y="5221270"/>
            <a:ext cx="143178" cy="139277"/>
          </a:xfrm>
          <a:prstGeom prst="line">
            <a:avLst/>
          </a:prstGeom>
          <a:ln w="12700">
            <a:solidFill>
              <a:srgbClr val="376092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55" name="Picture 132" descr="Picture 13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057896" y="364865"/>
            <a:ext cx="1783886" cy="594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8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8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8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8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9" presetClass="entr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9" presetClass="entr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2" presetClass="entr" presetSubtype="8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8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9" presetClass="entr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9" presetClass="entr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2" presetClass="entr" presetSubtype="8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2" presetClass="entr" presetSubtype="8" fill="hold" grpId="3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2" presetClass="entr" presetSubtype="8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2" presetClass="entr" presetSubtype="8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22" presetClass="entr" presetSubtype="8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6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9" presetClass="entr" fill="hold" grpId="4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3" presetID="9" presetClass="entr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500"/>
                            </p:stCondLst>
                            <p:childTnLst>
                              <p:par>
                                <p:cTn id="177" presetID="22" presetClass="entr" presetSubtype="1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1" presetID="22" presetClass="entr" presetSubtype="8" fill="hold" grpId="4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fill="hold"/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5" presetID="22" presetClass="entr" presetSubtype="8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189" presetID="22" presetClass="entr" presetSubtype="2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1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93" presetID="22" presetClass="entr" presetSubtype="8" fill="hold" grpId="4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97" presetID="22" presetClass="entr" presetSubtype="8" fill="hold" grpId="4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1" presetID="22" presetClass="entr" presetSubtype="8" fill="hold" grpId="5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5" presetID="9" presetClass="entr" fill="hold" grpId="5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6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09" presetID="9" presetClass="entr" fill="hold" grpId="5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9" presetClass="entr" fill="hold" grpId="5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7" presetID="9" presetClass="entr" fill="hold" grpId="5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8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1" presetID="22" presetClass="entr" presetSubtype="8" fill="hold" grpId="5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25" presetID="22" presetClass="entr" presetSubtype="8" fill="hold" grpId="5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9" presetID="22" presetClass="entr" presetSubtype="8" fill="hold" grpId="5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22" presetClass="entr" presetSubtype="8" fill="hold" grpId="5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7" presetID="9" presetClass="entr" fill="hold" grpId="5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8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1" presetID="9" presetClass="entr" fill="hold" grpId="6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45" presetID="9" presetClass="entr" fill="hold" grpId="6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6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9" presetID="9" presetClass="entr" fill="hold" grpId="6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0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3" presetID="22" presetClass="entr" presetSubtype="8" fill="hold" grpId="6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4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500"/>
                            </p:stCondLst>
                            <p:childTnLst>
                              <p:par>
                                <p:cTn id="257" presetID="22" presetClass="entr" presetSubtype="8" fill="hold" grpId="6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1" presetID="9" presetClass="entr" fill="hold" grpId="6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2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0"/>
                            </p:stCondLst>
                            <p:childTnLst>
                              <p:par>
                                <p:cTn id="265" presetID="9" presetClass="entr" fill="hold" grpId="6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6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9" presetID="22" presetClass="entr" presetSubtype="8" fill="hold" grpId="6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3" presetID="9" presetClass="entr" fill="hold" grpId="6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4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5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" grpId="52" animBg="1" advAuto="0"/>
      <p:bldP spid="834" grpId="2" animBg="1" advAuto="0"/>
      <p:bldP spid="837" grpId="4" animBg="1" advAuto="0"/>
      <p:bldP spid="840" grpId="12" animBg="1" advAuto="0"/>
      <p:bldP spid="843" grpId="10" animBg="1" advAuto="0"/>
      <p:bldP spid="846" grpId="11" animBg="1" advAuto="0"/>
      <p:bldP spid="849" grpId="17" animBg="1" advAuto="0"/>
      <p:bldP spid="852" grpId="16" animBg="1" advAuto="0"/>
      <p:bldP spid="855" grpId="22" animBg="1" advAuto="0"/>
      <p:bldP spid="858" grpId="18" animBg="1" advAuto="0"/>
      <p:bldP spid="861" grpId="31" animBg="1" advAuto="0"/>
      <p:bldP spid="864" grpId="23" animBg="1" advAuto="0"/>
      <p:bldP spid="867" grpId="24" animBg="1" advAuto="0"/>
      <p:bldP spid="870" grpId="32" animBg="1" advAuto="0"/>
      <p:bldP spid="873" grpId="35" animBg="1" advAuto="0"/>
      <p:bldP spid="876" grpId="36" animBg="1" advAuto="0"/>
      <p:bldP spid="879" grpId="42" animBg="1" advAuto="0"/>
      <p:bldP spid="882" grpId="43" animBg="1" advAuto="0"/>
      <p:bldP spid="885" grpId="51" animBg="1" advAuto="0"/>
      <p:bldP spid="888" grpId="53" animBg="1" advAuto="0"/>
      <p:bldP spid="891" grpId="54" animBg="1" advAuto="0"/>
      <p:bldP spid="894" grpId="61" animBg="1" advAuto="0"/>
      <p:bldP spid="897" grpId="60" animBg="1" advAuto="0"/>
      <p:bldP spid="900" grpId="66" animBg="1" advAuto="0"/>
      <p:bldP spid="903" grpId="9" animBg="1" advAuto="0"/>
      <p:bldP spid="906" grpId="59" animBg="1" advAuto="0"/>
      <p:bldP spid="909" grpId="65" animBg="1" advAuto="0"/>
      <p:bldP spid="912" grpId="62" animBg="1" advAuto="0"/>
      <p:bldP spid="915" grpId="68" animBg="1" advAuto="0"/>
      <p:bldP spid="916" grpId="1" animBg="1" advAuto="0"/>
      <p:bldP spid="917" grpId="3" animBg="1" advAuto="0"/>
      <p:bldP spid="918" grpId="25" animBg="1" advAuto="0"/>
      <p:bldP spid="919" grpId="26" animBg="1" advAuto="0"/>
      <p:bldP spid="920" grpId="27" animBg="1" advAuto="0"/>
      <p:bldP spid="921" grpId="30" animBg="1" advAuto="0"/>
      <p:bldP spid="922" grpId="56" animBg="1" advAuto="0"/>
      <p:bldP spid="923" grpId="63" animBg="1" advAuto="0"/>
      <p:bldP spid="924" grpId="64" animBg="1" advAuto="0"/>
      <p:bldP spid="925" grpId="67" animBg="1" advAuto="0"/>
      <p:bldP spid="926" grpId="8" animBg="1" advAuto="0"/>
      <p:bldP spid="927" grpId="7" animBg="1" advAuto="0"/>
      <p:bldP spid="928" grpId="6" animBg="1" advAuto="0"/>
      <p:bldP spid="929" grpId="5" animBg="1" advAuto="0"/>
      <p:bldP spid="930" grpId="33" animBg="1" advAuto="0"/>
      <p:bldP spid="931" grpId="34" animBg="1" advAuto="0"/>
      <p:bldP spid="932" grpId="41" animBg="1" advAuto="0"/>
      <p:bldP spid="933" grpId="40" animBg="1" advAuto="0"/>
      <p:bldP spid="934" grpId="57" animBg="1" advAuto="0"/>
      <p:bldP spid="935" grpId="58" animBg="1" advAuto="0"/>
      <p:bldP spid="936" grpId="13" animBg="1" advAuto="0"/>
      <p:bldP spid="937" grpId="14" animBg="1" advAuto="0"/>
      <p:bldP spid="938" grpId="15" animBg="1" advAuto="0"/>
      <p:bldP spid="939" grpId="37" animBg="1" advAuto="0"/>
      <p:bldP spid="940" grpId="45" animBg="1" advAuto="0"/>
      <p:bldP spid="941" grpId="21" animBg="1" advAuto="0"/>
      <p:bldP spid="942" grpId="20" animBg="1" advAuto="0"/>
      <p:bldP spid="943" grpId="19" animBg="1" advAuto="0"/>
      <p:bldP spid="944" grpId="38" animBg="1" advAuto="0"/>
      <p:bldP spid="945" grpId="39" animBg="1" advAuto="0"/>
      <p:bldP spid="946" grpId="44" animBg="1" advAuto="0"/>
      <p:bldP spid="947" grpId="47" animBg="1" advAuto="0"/>
      <p:bldP spid="948" grpId="46" animBg="1" advAuto="0"/>
      <p:bldP spid="949" grpId="29" animBg="1" advAuto="0"/>
      <p:bldP spid="950" grpId="28" animBg="1" advAuto="0"/>
      <p:bldP spid="951" grpId="55" animBg="1" advAuto="0"/>
      <p:bldP spid="952" grpId="50" animBg="1" advAuto="0"/>
      <p:bldP spid="953" grpId="49" animBg="1" advAuto="0"/>
      <p:bldP spid="954" grpId="48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itle 1"/>
          <p:cNvSpPr txBox="1">
            <a:spLocks noGrp="1"/>
          </p:cNvSpPr>
          <p:nvPr>
            <p:ph type="title"/>
          </p:nvPr>
        </p:nvSpPr>
        <p:spPr>
          <a:xfrm>
            <a:off x="884536" y="453741"/>
            <a:ext cx="10969943" cy="524797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Example Requests</a:t>
            </a:r>
          </a:p>
        </p:txBody>
      </p:sp>
      <p:sp>
        <p:nvSpPr>
          <p:cNvPr id="95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7981" y="1124551"/>
            <a:ext cx="10969943" cy="4223766"/>
          </a:xfrm>
          <a:prstGeom prst="rect">
            <a:avLst/>
          </a:prstGeom>
        </p:spPr>
        <p:txBody>
          <a:bodyPr/>
          <a:lstStyle/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New User Account.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Install Software.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Connect a Device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Block/Unblock Website.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New Website Development.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Advice and Guidance.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Report Lost Device.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Email Services.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Printing Services.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Remote Access Services.</a:t>
            </a:r>
          </a:p>
          <a:p>
            <a:pPr marL="354241" indent="-354241" defTabSz="1133572">
              <a:spcBef>
                <a:spcPts val="0"/>
              </a:spcBef>
              <a:buSzPct val="100000"/>
              <a:buFont typeface="Arial"/>
              <a:buChar char="•"/>
              <a:defRPr sz="2418">
                <a:latin typeface="+mj-lt"/>
                <a:ea typeface="+mj-ea"/>
                <a:cs typeface="+mj-cs"/>
                <a:sym typeface="Calibri"/>
              </a:defRPr>
            </a:pPr>
            <a:r>
              <a:t>Internal (ICT) Process Requests (e.g. overtime authorisation).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Title 1"/>
          <p:cNvSpPr txBox="1">
            <a:spLocks noGrp="1"/>
          </p:cNvSpPr>
          <p:nvPr>
            <p:ph type="title"/>
          </p:nvPr>
        </p:nvSpPr>
        <p:spPr>
          <a:xfrm>
            <a:off x="1017851" y="1327698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Phase 2 </a:t>
            </a:r>
          </a:p>
        </p:txBody>
      </p:sp>
      <p:sp>
        <p:nvSpPr>
          <p:cNvPr id="96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912046" y="1990042"/>
            <a:ext cx="10969943" cy="3976183"/>
          </a:xfrm>
          <a:prstGeom prst="rect">
            <a:avLst/>
          </a:prstGeom>
        </p:spPr>
        <p:txBody>
          <a:bodyPr/>
          <a:lstStyle/>
          <a:p>
            <a:pPr marL="380904" indent="-380904">
              <a:buSzPct val="100000"/>
              <a:buFont typeface="Arial"/>
              <a:buChar char="•"/>
              <a:defRPr sz="3100">
                <a:latin typeface="+mj-lt"/>
                <a:ea typeface="+mj-ea"/>
                <a:cs typeface="+mj-cs"/>
                <a:sym typeface="Calibri"/>
              </a:defRPr>
            </a:pPr>
            <a:endParaRPr/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Business Change (Projects).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Change and Release Management.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Mobile App.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Further enhancements to UserHub Requests.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Knowledge Management.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Title 7"/>
          <p:cNvSpPr txBox="1"/>
          <p:nvPr/>
        </p:nvSpPr>
        <p:spPr>
          <a:xfrm>
            <a:off x="188333" y="443161"/>
            <a:ext cx="10512864" cy="469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300">
                <a:solidFill>
                  <a:srgbClr val="6A0093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r>
              <a:t>Business Change / Project Management Workflow</a:t>
            </a:r>
          </a:p>
        </p:txBody>
      </p:sp>
      <p:pic>
        <p:nvPicPr>
          <p:cNvPr id="9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032" y="366980"/>
            <a:ext cx="1790235" cy="617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675" y="1224008"/>
            <a:ext cx="11649217" cy="4706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Title 7"/>
          <p:cNvSpPr txBox="1"/>
          <p:nvPr/>
        </p:nvSpPr>
        <p:spPr>
          <a:xfrm>
            <a:off x="188333" y="443161"/>
            <a:ext cx="10512864" cy="469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300">
                <a:solidFill>
                  <a:srgbClr val="6A0093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r>
              <a:t>Infrastructure Change Workflow</a:t>
            </a:r>
          </a:p>
        </p:txBody>
      </p:sp>
      <p:pic>
        <p:nvPicPr>
          <p:cNvPr id="96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15032" y="366980"/>
            <a:ext cx="1790235" cy="617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25" y="1357324"/>
            <a:ext cx="12015305" cy="5343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473" y="1029324"/>
            <a:ext cx="5180252" cy="5180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473" y="1029324"/>
            <a:ext cx="5180252" cy="5180252"/>
          </a:xfrm>
          <a:prstGeom prst="rect">
            <a:avLst/>
          </a:prstGeom>
          <a:ln w="12700">
            <a:miter lim="400000"/>
          </a:ln>
        </p:spPr>
      </p:pic>
      <p:sp>
        <p:nvSpPr>
          <p:cNvPr id="973" name="TextBox 5"/>
          <p:cNvSpPr txBox="1"/>
          <p:nvPr/>
        </p:nvSpPr>
        <p:spPr>
          <a:xfrm>
            <a:off x="2386982" y="2181187"/>
            <a:ext cx="3158805" cy="303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40" tIns="60940" rIns="60940" bIns="60940">
            <a:spAutoFit/>
          </a:bodyPr>
          <a:lstStyle/>
          <a:p>
            <a:pPr algn="ctr" defTabSz="1218894">
              <a:defRPr sz="6300">
                <a:solidFill>
                  <a:srgbClr val="6A0093"/>
                </a:solidFill>
              </a:defRPr>
            </a:pPr>
            <a:r>
              <a:t>30% </a:t>
            </a:r>
          </a:p>
          <a:p>
            <a:pPr algn="ctr" defTabSz="1218894">
              <a:defRPr sz="3100"/>
            </a:pPr>
            <a:r>
              <a:t>Reduction in calls to the ICT Service Desk over 3 Months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itle 1"/>
          <p:cNvSpPr txBox="1">
            <a:spLocks noGrp="1"/>
          </p:cNvSpPr>
          <p:nvPr>
            <p:ph type="title"/>
          </p:nvPr>
        </p:nvSpPr>
        <p:spPr>
          <a:xfrm>
            <a:off x="1017851" y="1327698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Recent and Future Developments</a:t>
            </a:r>
          </a:p>
        </p:txBody>
      </p:sp>
      <p:sp>
        <p:nvSpPr>
          <p:cNvPr id="97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17851" y="2085266"/>
            <a:ext cx="10969943" cy="3976181"/>
          </a:xfrm>
          <a:prstGeom prst="rect">
            <a:avLst/>
          </a:prstGeom>
        </p:spPr>
        <p:txBody>
          <a:bodyPr/>
          <a:lstStyle/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Procurement workflows.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Corporate Procurement Hub.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Corporate Finance. 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Internal (ICT) approvals. 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Adults and Children’s Services. 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ICT Catalogue.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PowerShell scripting for 100% self service.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SNOW Integration</a:t>
            </a:r>
            <a:r>
              <a:rPr sz="2100">
                <a:latin typeface="Arial"/>
                <a:ea typeface="Arial"/>
                <a:cs typeface="Arial"/>
                <a:sym typeface="Arial"/>
              </a:rPr>
              <a:t> – license validation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itle 1"/>
          <p:cNvSpPr txBox="1">
            <a:spLocks noGrp="1"/>
          </p:cNvSpPr>
          <p:nvPr>
            <p:ph type="title"/>
          </p:nvPr>
        </p:nvSpPr>
        <p:spPr>
          <a:xfrm>
            <a:off x="1017851" y="1327698"/>
            <a:ext cx="10969943" cy="526914"/>
          </a:xfrm>
          <a:prstGeom prst="rect">
            <a:avLst/>
          </a:prstGeom>
        </p:spPr>
        <p:txBody>
          <a:bodyPr/>
          <a:lstStyle>
            <a:lvl1pPr defTabSz="457086">
              <a:defRPr sz="2775">
                <a:solidFill>
                  <a:srgbClr val="7030A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Recent and Future Developments</a:t>
            </a:r>
          </a:p>
        </p:txBody>
      </p:sp>
      <p:sp>
        <p:nvSpPr>
          <p:cNvPr id="97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17851" y="2085266"/>
            <a:ext cx="10969943" cy="3976181"/>
          </a:xfrm>
          <a:prstGeom prst="rect">
            <a:avLst/>
          </a:prstGeom>
        </p:spPr>
        <p:txBody>
          <a:bodyPr/>
          <a:lstStyle/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 Automatic provision of VDI for new users.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 New webpage to view Request approvals and department  approvers.</a:t>
            </a:r>
          </a:p>
          <a:p>
            <a:pPr marL="380905" indent="-380905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 Automated Password Reset using PowerShell. </a:t>
            </a:r>
          </a:p>
          <a:p>
            <a:pPr marL="457086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Updated FTR form to improve call analysis.</a:t>
            </a:r>
          </a:p>
          <a:p>
            <a:pPr marL="457086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Stock Control - ICT Equipment Check/Order.</a:t>
            </a:r>
          </a:p>
          <a:p>
            <a:pPr marL="457086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Work From Home Calendar.  </a:t>
            </a:r>
          </a:p>
          <a:p>
            <a:pPr marL="457086" indent="-457086">
              <a:spcBef>
                <a:spcPts val="600"/>
              </a:spcBef>
              <a:buSzPct val="100000"/>
              <a:buFont typeface="Arial"/>
              <a:buChar char="•"/>
              <a:defRPr sz="2600">
                <a:latin typeface="+mj-lt"/>
                <a:ea typeface="+mj-ea"/>
                <a:cs typeface="+mj-cs"/>
                <a:sym typeface="Calibri"/>
              </a:defRPr>
            </a:pPr>
            <a:r>
              <a:t>Enhanced management reports.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1"/>
          <p:cNvSpPr txBox="1">
            <a:spLocks noGrp="1"/>
          </p:cNvSpPr>
          <p:nvPr>
            <p:ph type="title"/>
          </p:nvPr>
        </p:nvSpPr>
        <p:spPr>
          <a:xfrm>
            <a:off x="962833" y="2062924"/>
            <a:ext cx="10360501" cy="832028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Demonstration: Alemba Service Manager</a:t>
            </a:r>
          </a:p>
        </p:txBody>
      </p:sp>
      <p:sp>
        <p:nvSpPr>
          <p:cNvPr id="982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62833" y="3259154"/>
            <a:ext cx="10360501" cy="2017128"/>
          </a:xfrm>
          <a:prstGeom prst="rect">
            <a:avLst/>
          </a:prstGeom>
        </p:spPr>
        <p:txBody>
          <a:bodyPr/>
          <a:lstStyle/>
          <a:p>
            <a:r>
              <a:rPr dirty="0" smtClean="0"/>
              <a:t>C</a:t>
            </a:r>
            <a:r>
              <a:rPr lang="en-GB" dirty="0" err="1" smtClean="0"/>
              <a:t>hris</a:t>
            </a:r>
            <a:r>
              <a:rPr lang="en-GB" dirty="0" smtClean="0"/>
              <a:t> Forster</a:t>
            </a:r>
            <a:r>
              <a:rPr dirty="0" smtClean="0"/>
              <a:t>, </a:t>
            </a:r>
            <a:r>
              <a:rPr lang="en-GB" dirty="0" smtClean="0"/>
              <a:t>Pre-Sales Engineer, </a:t>
            </a:r>
            <a:r>
              <a:rPr dirty="0" smtClean="0"/>
              <a:t>Alemba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3"/>
          <p:cNvSpPr txBox="1">
            <a:spLocks noGrp="1"/>
          </p:cNvSpPr>
          <p:nvPr>
            <p:ph type="title"/>
          </p:nvPr>
        </p:nvSpPr>
        <p:spPr>
          <a:xfrm>
            <a:off x="962832" y="2062924"/>
            <a:ext cx="7890773" cy="1601934"/>
          </a:xfrm>
          <a:prstGeom prst="rect">
            <a:avLst/>
          </a:prstGeom>
        </p:spPr>
        <p:txBody>
          <a:bodyPr/>
          <a:lstStyle/>
          <a:p>
            <a:r>
              <a:t>Digital Transformation</a:t>
            </a:r>
          </a:p>
        </p:txBody>
      </p:sp>
      <p:sp>
        <p:nvSpPr>
          <p:cNvPr id="445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962832" y="3664856"/>
            <a:ext cx="7890773" cy="2017128"/>
          </a:xfrm>
          <a:prstGeom prst="rect">
            <a:avLst/>
          </a:prstGeom>
        </p:spPr>
        <p:txBody>
          <a:bodyPr/>
          <a:lstStyle/>
          <a:p>
            <a:r>
              <a:t>How Alemba Service Manager has helped local authorities deliver results, cost-effectively.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itle 1"/>
          <p:cNvSpPr txBox="1">
            <a:spLocks noGrp="1"/>
          </p:cNvSpPr>
          <p:nvPr>
            <p:ph type="title"/>
          </p:nvPr>
        </p:nvSpPr>
        <p:spPr>
          <a:xfrm>
            <a:off x="962833" y="2062924"/>
            <a:ext cx="10360501" cy="832028"/>
          </a:xfrm>
          <a:prstGeom prst="rect">
            <a:avLst/>
          </a:prstGeom>
        </p:spPr>
        <p:txBody>
          <a:bodyPr/>
          <a:lstStyle/>
          <a:p>
            <a:r>
              <a:t>Other Departmental Use Cases</a:t>
            </a:r>
          </a:p>
        </p:txBody>
      </p:sp>
      <p:sp>
        <p:nvSpPr>
          <p:cNvPr id="985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962833" y="3259154"/>
            <a:ext cx="10360501" cy="2017128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Clark Stalham, VP of Projects, </a:t>
            </a:r>
            <a:r>
              <a:rPr dirty="0" smtClean="0"/>
              <a:t>Alemba</a:t>
            </a:r>
            <a:endParaRPr dirty="0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Title 3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Greater Manchester Police</a:t>
            </a:r>
          </a:p>
        </p:txBody>
      </p:sp>
      <p:sp>
        <p:nvSpPr>
          <p:cNvPr id="988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t>GMP needed a flexible tool to help: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 Automate their systems administration workflows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Consolidate disparate data sources in a single, federated CMDB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Offer a user-friendly self-service interface for users to log tickets and request services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GMP: Automating critical processes</a:t>
            </a:r>
          </a:p>
        </p:txBody>
      </p:sp>
      <p:sp>
        <p:nvSpPr>
          <p:cNvPr id="99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sz="2900"/>
            </a:pPr>
            <a:r>
              <a:t>GMP have 151 active workflows</a:t>
            </a:r>
          </a:p>
          <a:p>
            <a:pPr>
              <a:defRPr sz="2900"/>
            </a:pPr>
            <a:r>
              <a:t>Examples:</a:t>
            </a:r>
          </a:p>
          <a:p>
            <a:pPr marL="742950" lvl="1" indent="-285750">
              <a:defRPr sz="2500">
                <a:latin typeface="Neutra Text-Book Alt"/>
                <a:ea typeface="Neutra Text-Book Alt"/>
                <a:cs typeface="Neutra Text-Book Alt"/>
                <a:sym typeface="Neutra Text-Book Alt"/>
              </a:defRPr>
            </a:pPr>
            <a:r>
              <a:t>Password reset script</a:t>
            </a:r>
            <a:r>
              <a:rPr>
                <a:latin typeface="Neutra Text Alt"/>
                <a:ea typeface="Neutra Text Alt"/>
                <a:cs typeface="Neutra Text Alt"/>
                <a:sym typeface="Neutra Text Alt"/>
              </a:rPr>
              <a:t> – Allows users to reset their colleague’s Windows passwords, 24/7 without the need for intervention from the IT department. </a:t>
            </a:r>
          </a:p>
          <a:p>
            <a:pPr marL="742950" lvl="1" indent="-285750">
              <a:defRPr sz="2500">
                <a:latin typeface="Neutra Text-Book Alt"/>
                <a:ea typeface="Neutra Text-Book Alt"/>
                <a:cs typeface="Neutra Text-Book Alt"/>
                <a:sym typeface="Neutra Text-Book Alt"/>
              </a:defRPr>
            </a:pPr>
            <a:r>
              <a:t>System reboot PowerShell</a:t>
            </a:r>
            <a:r>
              <a:rPr>
                <a:latin typeface="Neutra Text Alt"/>
                <a:ea typeface="Neutra Text Alt"/>
                <a:cs typeface="Neutra Text Alt"/>
                <a:sym typeface="Neutra Text Alt"/>
              </a:rPr>
              <a:t> – Automated System Reboot through ASM – all without the need for server access.</a:t>
            </a:r>
          </a:p>
          <a:p>
            <a:pPr marL="742950" lvl="1" indent="-285750">
              <a:defRPr sz="2500">
                <a:latin typeface="Neutra Text-Book Alt"/>
                <a:ea typeface="Neutra Text-Book Alt"/>
                <a:cs typeface="Neutra Text-Book Alt"/>
                <a:sym typeface="Neutra Text-Book Alt"/>
              </a:defRPr>
            </a:pPr>
            <a:r>
              <a:t>Active Directory PowerShell</a:t>
            </a:r>
            <a:r>
              <a:rPr>
                <a:latin typeface="Neutra Text Alt"/>
                <a:ea typeface="Neutra Text Alt"/>
                <a:cs typeface="Neutra Text Alt"/>
                <a:sym typeface="Neutra Text Alt"/>
              </a:rPr>
              <a:t> – Allows users to change the network drives they can access. This process is logged as a request in Alemba Service Manager and then triggers an approval task.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GMP: Outcomes</a:t>
            </a:r>
          </a:p>
        </p:txBody>
      </p:sp>
      <p:sp>
        <p:nvSpPr>
          <p:cNvPr id="99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t>151 automation workflows have been implemented.</a:t>
            </a:r>
          </a:p>
          <a:p>
            <a:pPr>
              <a:lnSpc>
                <a:spcPct val="110000"/>
              </a:lnSpc>
            </a:pPr>
            <a:r>
              <a:t>24 345 password reset workflows have been run – an average of 900 per month. </a:t>
            </a:r>
          </a:p>
          <a:p>
            <a:pPr>
              <a:lnSpc>
                <a:spcPct val="110000"/>
              </a:lnSpc>
            </a:pPr>
            <a:r>
              <a:t>4500 Active Directory workflows have been run. At a conservative estimate of 5 minutes to perform this task manually, the department saw an estimated time-saving of 375 hours.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Haringey Council Shared Service Centre</a:t>
            </a:r>
          </a:p>
        </p:txBody>
      </p:sp>
      <p:sp>
        <p:nvSpPr>
          <p:cNvPr id="9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t>Haringey required a solution which would combine multiple business functions in to a single front office entity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A single point of entry for all business issues and requests from its user base of 2000+ staff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A common user experience through Self Service functionality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Automation of request fulfilment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KPI reporting across services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Haringey Council</a:t>
            </a:r>
          </a:p>
        </p:txBody>
      </p:sp>
      <p:sp>
        <p:nvSpPr>
          <p:cNvPr id="100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t>IT, HR, Procurement, Finance &amp; Revenue &amp; Benefits functions brought in to a single system</a:t>
            </a:r>
          </a:p>
          <a:p>
            <a:pPr>
              <a:lnSpc>
                <a:spcPct val="110000"/>
              </a:lnSpc>
            </a:pPr>
            <a:r>
              <a:t>A single service desk introduced with one telephone number, one email and a unified approach to the dealing of user issues and queries</a:t>
            </a:r>
          </a:p>
          <a:p>
            <a:pPr>
              <a:lnSpc>
                <a:spcPct val="110000"/>
              </a:lnSpc>
            </a:pPr>
            <a:r>
              <a:t>A single self service portal for all business requirements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Haringey Council: The Benefits</a:t>
            </a:r>
          </a:p>
        </p:txBody>
      </p:sp>
      <p:sp>
        <p:nvSpPr>
          <p:cNvPr id="100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</a:pPr>
            <a:r>
              <a:t>Improved customer satisfaction</a:t>
            </a:r>
          </a:p>
          <a:p>
            <a:pPr>
              <a:lnSpc>
                <a:spcPct val="110000"/>
              </a:lnSpc>
            </a:pPr>
            <a:r>
              <a:t>Reduced TCO by consolidation of systems</a:t>
            </a:r>
          </a:p>
          <a:p>
            <a:pPr>
              <a:lnSpc>
                <a:spcPct val="110000"/>
              </a:lnSpc>
            </a:pPr>
            <a:r>
              <a:t>Automation of key business processes (Employee onboarding)</a:t>
            </a:r>
          </a:p>
          <a:p>
            <a:pPr>
              <a:lnSpc>
                <a:spcPct val="110000"/>
              </a:lnSpc>
            </a:pPr>
            <a:r>
              <a:t>Integration with other systems e.g Guest wireless password initiation and deployment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Counter-Fraud and Probity Services (HSCNI) </a:t>
            </a:r>
          </a:p>
        </p:txBody>
      </p:sp>
      <p:sp>
        <p:nvSpPr>
          <p:cNvPr id="100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defRPr sz="2900"/>
            </a:pPr>
            <a:r>
              <a:t>Full lifecycle and complex case management with very strict governance and security/confidentiality aspects.</a:t>
            </a:r>
          </a:p>
          <a:p>
            <a:pPr>
              <a:lnSpc>
                <a:spcPct val="110000"/>
              </a:lnSpc>
              <a:defRPr sz="2900"/>
            </a:pPr>
            <a:r>
              <a:t>The BSO's Operations Directorate is home to the regional Counter Fraud and Probity Services (CFPS), which provides a criminal investigation service to all NHS bodies in Northern Ireland. This service is delivered by a team of accredited counter fraud specialists, which in December 2010 almost doubled in size, reflecting increased commitment to counter fraud activities.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Counter-Fraud and Probity Services (HSCNI) </a:t>
            </a:r>
          </a:p>
        </p:txBody>
      </p:sp>
      <p:sp>
        <p:nvSpPr>
          <p:cNvPr id="100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t>The proposed Counter Fraud System was required to deal with two key requirements: 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Provide remote access for HSC bodies to a secure central system for the mandatory reporting of cases of suspected fraud for onward transmission to “Oversight Bodies”; and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provide a secure ring-fenced fraud case management system, which would deliver a comprehensive evidential record and audit trail for all aspects of individual investigations. 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r>
              <a:t>Counter-Fraud and Probity Services (HSCNI) </a:t>
            </a:r>
          </a:p>
        </p:txBody>
      </p:sp>
      <p:sp>
        <p:nvSpPr>
          <p:cNvPr id="101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t>The CFPS implemented ASM and deployed a customer portal allowing Fraud Liaison Officers (FLOs) from all HSC organisations to submit cases of suspected, actual or attempted fraud electronically and worked closely with the: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Reporting Team to develop new arrangements to satisfy statutory reporting requirements; </a:t>
            </a:r>
          </a:p>
          <a:p>
            <a:pPr marL="742950" lvl="1" indent="-285750">
              <a:lnSpc>
                <a:spcPct val="110000"/>
              </a:lnSpc>
              <a:defRPr sz="2800"/>
            </a:pPr>
            <a:r>
              <a:t>Investigations Team to develop a new set of processes in support of case management.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le 1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943" cy="1143001"/>
          </a:xfrm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44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09441" y="1600202"/>
            <a:ext cx="10969943" cy="442514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2000"/>
            </a:pPr>
            <a:r>
              <a:t>Introduction (5mins)</a:t>
            </a:r>
          </a:p>
          <a:p>
            <a:pPr>
              <a:lnSpc>
                <a:spcPct val="80000"/>
              </a:lnSpc>
              <a:defRPr sz="2000"/>
            </a:pPr>
            <a:r>
              <a:t>Customer Presentation: Torfaen (15 mins)</a:t>
            </a:r>
          </a:p>
          <a:p>
            <a:pPr>
              <a:lnSpc>
                <a:spcPct val="80000"/>
              </a:lnSpc>
              <a:defRPr sz="2000"/>
            </a:pPr>
            <a:r>
              <a:t>Customer Presentation: Liverpool City Council (15 mins)</a:t>
            </a:r>
          </a:p>
          <a:p>
            <a:pPr>
              <a:lnSpc>
                <a:spcPct val="80000"/>
              </a:lnSpc>
              <a:defRPr sz="2000"/>
            </a:pPr>
            <a:r>
              <a:t>Demo – Alemba Service Manager Portal &amp; Workflow (7.5 mins)</a:t>
            </a:r>
          </a:p>
          <a:p>
            <a:pPr>
              <a:lnSpc>
                <a:spcPct val="80000"/>
              </a:lnSpc>
              <a:defRPr sz="2000"/>
            </a:pPr>
            <a:r>
              <a:t>Other Departmental Use Cases (7.5 mins)</a:t>
            </a:r>
          </a:p>
          <a:p>
            <a:pPr marL="742950" lvl="1" indent="-285750">
              <a:lnSpc>
                <a:spcPct val="80000"/>
              </a:lnSpc>
              <a:defRPr sz="1700"/>
            </a:pPr>
            <a:r>
              <a:t>GMP account management automation</a:t>
            </a:r>
          </a:p>
          <a:p>
            <a:pPr marL="742950" lvl="1" indent="-285750">
              <a:lnSpc>
                <a:spcPct val="80000"/>
              </a:lnSpc>
              <a:defRPr sz="1700"/>
            </a:pPr>
            <a:r>
              <a:t>Haringey Council Shared Service Centre</a:t>
            </a:r>
          </a:p>
          <a:p>
            <a:pPr marL="742950" lvl="1" indent="-285750">
              <a:lnSpc>
                <a:spcPct val="80000"/>
              </a:lnSpc>
              <a:defRPr sz="1700"/>
            </a:pPr>
            <a:r>
              <a:t>HSCNI Counter Fraud Initiative</a:t>
            </a:r>
          </a:p>
          <a:p>
            <a:pPr>
              <a:lnSpc>
                <a:spcPct val="80000"/>
              </a:lnSpc>
              <a:defRPr sz="2000"/>
            </a:pPr>
            <a:r>
              <a:t>Q&amp;A – 10 mins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Title 3"/>
          <p:cNvSpPr txBox="1">
            <a:spLocks noGrp="1"/>
          </p:cNvSpPr>
          <p:nvPr>
            <p:ph type="title"/>
          </p:nvPr>
        </p:nvSpPr>
        <p:spPr>
          <a:xfrm>
            <a:off x="609441" y="1636888"/>
            <a:ext cx="10969943" cy="2342445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Questions?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itle 3"/>
          <p:cNvSpPr txBox="1">
            <a:spLocks noGrp="1"/>
          </p:cNvSpPr>
          <p:nvPr>
            <p:ph type="title"/>
          </p:nvPr>
        </p:nvSpPr>
        <p:spPr>
          <a:xfrm>
            <a:off x="962833" y="2062924"/>
            <a:ext cx="10360501" cy="832028"/>
          </a:xfrm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453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962833" y="3259154"/>
            <a:ext cx="10360501" cy="2017128"/>
          </a:xfrm>
          <a:prstGeom prst="rect">
            <a:avLst/>
          </a:prstGeom>
        </p:spPr>
        <p:txBody>
          <a:bodyPr/>
          <a:lstStyle/>
          <a:p>
            <a:r>
              <a:rPr dirty="0"/>
              <a:t>Laurence Scott-Mackay, </a:t>
            </a:r>
            <a:r>
              <a:rPr lang="en-GB" dirty="0" smtClean="0"/>
              <a:t>Strategic Account Manager, </a:t>
            </a:r>
            <a:r>
              <a:rPr dirty="0" smtClean="0"/>
              <a:t>Alemba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Rectangle"/>
          <p:cNvSpPr/>
          <p:nvPr/>
        </p:nvSpPr>
        <p:spPr>
          <a:xfrm>
            <a:off x="9691812" y="5794841"/>
            <a:ext cx="2494730" cy="10257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6" name="Rectangle 20"/>
          <p:cNvSpPr/>
          <p:nvPr/>
        </p:nvSpPr>
        <p:spPr>
          <a:xfrm>
            <a:off x="1736082" y="4057956"/>
            <a:ext cx="2282826" cy="706315"/>
          </a:xfrm>
          <a:prstGeom prst="rect">
            <a:avLst/>
          </a:prstGeom>
          <a:solidFill>
            <a:srgbClr val="0096D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Rectangle 21"/>
          <p:cNvSpPr/>
          <p:nvPr/>
        </p:nvSpPr>
        <p:spPr>
          <a:xfrm>
            <a:off x="1734947" y="4791716"/>
            <a:ext cx="2282826" cy="706315"/>
          </a:xfrm>
          <a:prstGeom prst="rect">
            <a:avLst/>
          </a:prstGeom>
          <a:solidFill>
            <a:srgbClr val="0096D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8" name="Rectangle 19"/>
          <p:cNvSpPr/>
          <p:nvPr/>
        </p:nvSpPr>
        <p:spPr>
          <a:xfrm>
            <a:off x="1721563" y="3289274"/>
            <a:ext cx="4159791" cy="706315"/>
          </a:xfrm>
          <a:prstGeom prst="rect">
            <a:avLst/>
          </a:prstGeom>
          <a:solidFill>
            <a:srgbClr val="F2009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9" name="TextBox 25"/>
          <p:cNvSpPr txBox="1"/>
          <p:nvPr/>
        </p:nvSpPr>
        <p:spPr>
          <a:xfrm>
            <a:off x="4064658" y="4055478"/>
            <a:ext cx="1804943" cy="1237269"/>
          </a:xfrm>
          <a:prstGeom prst="rect">
            <a:avLst/>
          </a:prstGeom>
          <a:solidFill>
            <a:srgbClr val="F20093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defTabSz="1219128">
              <a:spcBef>
                <a:spcPts val="400"/>
              </a:spcBef>
              <a:defRPr sz="1200">
                <a:solidFill>
                  <a:srgbClr val="F2F2F2"/>
                </a:solidFill>
              </a:defRPr>
            </a:pPr>
            <a:r>
              <a:t>SERVICE RECORD</a:t>
            </a:r>
          </a:p>
          <a:p>
            <a:pPr lvl="1" indent="455057" defTabSz="1219128">
              <a:lnSpc>
                <a:spcPts val="1500"/>
              </a:lnSpc>
              <a:spcBef>
                <a:spcPts val="400"/>
              </a:spcBef>
              <a:defRPr sz="900">
                <a:solidFill>
                  <a:srgbClr val="F2F2F2"/>
                </a:solidFill>
              </a:defRPr>
            </a:pPr>
            <a:r>
              <a:t>&gt;</a:t>
            </a:r>
            <a:r>
              <a:rPr sz="1200"/>
              <a:t> HELP</a:t>
            </a:r>
          </a:p>
          <a:p>
            <a:pPr lvl="1" indent="455057" defTabSz="1219128">
              <a:lnSpc>
                <a:spcPts val="1500"/>
              </a:lnSpc>
              <a:spcBef>
                <a:spcPts val="400"/>
              </a:spcBef>
              <a:defRPr sz="900">
                <a:solidFill>
                  <a:srgbClr val="F2F2F2"/>
                </a:solidFill>
              </a:defRPr>
            </a:pPr>
            <a:r>
              <a:t>&gt; </a:t>
            </a:r>
            <a:r>
              <a:rPr sz="1200"/>
              <a:t>ORDER</a:t>
            </a:r>
          </a:p>
          <a:p>
            <a:pPr lvl="1" indent="455057" defTabSz="1219128">
              <a:lnSpc>
                <a:spcPts val="1500"/>
              </a:lnSpc>
              <a:spcBef>
                <a:spcPts val="400"/>
              </a:spcBef>
              <a:defRPr sz="900">
                <a:solidFill>
                  <a:srgbClr val="F2F2F2"/>
                </a:solidFill>
              </a:defRPr>
            </a:pPr>
            <a:r>
              <a:t>&gt; </a:t>
            </a:r>
            <a:r>
              <a:rPr sz="1200"/>
              <a:t>CHANGE</a:t>
            </a:r>
          </a:p>
          <a:p>
            <a:pPr lvl="1" indent="455057" defTabSz="1219128">
              <a:lnSpc>
                <a:spcPts val="1500"/>
              </a:lnSpc>
              <a:spcBef>
                <a:spcPts val="400"/>
              </a:spcBef>
              <a:defRPr sz="900">
                <a:solidFill>
                  <a:srgbClr val="F2F2F2"/>
                </a:solidFill>
              </a:defRPr>
            </a:pPr>
            <a:r>
              <a:t>&gt; </a:t>
            </a:r>
            <a:r>
              <a:rPr sz="1200"/>
              <a:t>INFO</a:t>
            </a:r>
          </a:p>
        </p:txBody>
      </p:sp>
      <p:sp>
        <p:nvSpPr>
          <p:cNvPr id="460" name="All Services in the Enterprise"/>
          <p:cNvSpPr txBox="1"/>
          <p:nvPr/>
        </p:nvSpPr>
        <p:spPr>
          <a:xfrm>
            <a:off x="3694465" y="3499046"/>
            <a:ext cx="2294013" cy="31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0" tIns="60950" rIns="60950" bIns="60950" anchor="ctr">
            <a:spAutoFit/>
          </a:bodyPr>
          <a:lstStyle>
            <a:lvl1pPr>
              <a:defRPr sz="1300">
                <a:solidFill>
                  <a:srgbClr val="F2F2F2"/>
                </a:solidFill>
              </a:defRPr>
            </a:lvl1pPr>
          </a:lstStyle>
          <a:p>
            <a:r>
              <a:t>All Services in the Enterprise</a:t>
            </a:r>
          </a:p>
        </p:txBody>
      </p:sp>
      <p:grpSp>
        <p:nvGrpSpPr>
          <p:cNvPr id="463" name="Group 89"/>
          <p:cNvGrpSpPr/>
          <p:nvPr/>
        </p:nvGrpSpPr>
        <p:grpSpPr>
          <a:xfrm>
            <a:off x="150276" y="2361937"/>
            <a:ext cx="1927960" cy="3138342"/>
            <a:chOff x="0" y="0"/>
            <a:chExt cx="1927959" cy="3138340"/>
          </a:xfrm>
        </p:grpSpPr>
        <p:sp>
          <p:nvSpPr>
            <p:cNvPr id="461" name="Rectangle 3"/>
            <p:cNvSpPr/>
            <p:nvPr/>
          </p:nvSpPr>
          <p:spPr>
            <a:xfrm>
              <a:off x="-1" y="-1"/>
              <a:ext cx="1316060" cy="3138342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/>
              </a:pPr>
              <a:endParaRPr/>
            </a:p>
          </p:txBody>
        </p:sp>
        <p:sp>
          <p:nvSpPr>
            <p:cNvPr id="462" name="Group 88"/>
            <p:cNvSpPr/>
            <p:nvPr/>
          </p:nvSpPr>
          <p:spPr>
            <a:xfrm>
              <a:off x="657959" y="91861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60950" tIns="60950" rIns="60950" bIns="60950" numCol="1" anchor="t">
              <a:spAutoFit/>
            </a:bodyPr>
            <a:lstStyle/>
            <a:p>
              <a:pPr algn="ctr" defTabSz="1217612">
                <a:defRPr sz="1900">
                  <a:solidFill>
                    <a:srgbClr val="404040"/>
                  </a:solidFill>
                </a:defRPr>
              </a:pPr>
              <a:r>
                <a:t>End User</a:t>
              </a:r>
              <a:endParaRPr sz="2400"/>
            </a:p>
            <a:p>
              <a:pPr algn="ctr" defTabSz="1217612">
                <a:defRPr sz="1900">
                  <a:solidFill>
                    <a:srgbClr val="404040"/>
                  </a:solidFill>
                </a:defRPr>
              </a:pPr>
              <a:r>
                <a:t>Requester</a:t>
              </a:r>
            </a:p>
          </p:txBody>
        </p:sp>
      </p:grpSp>
      <p:grpSp>
        <p:nvGrpSpPr>
          <p:cNvPr id="466" name="Group 91"/>
          <p:cNvGrpSpPr/>
          <p:nvPr/>
        </p:nvGrpSpPr>
        <p:grpSpPr>
          <a:xfrm>
            <a:off x="10721664" y="2356912"/>
            <a:ext cx="1322875" cy="3104367"/>
            <a:chOff x="-6815" y="0"/>
            <a:chExt cx="1322873" cy="3104365"/>
          </a:xfrm>
        </p:grpSpPr>
        <p:sp>
          <p:nvSpPr>
            <p:cNvPr id="464" name="Rectangle 2"/>
            <p:cNvSpPr/>
            <p:nvPr/>
          </p:nvSpPr>
          <p:spPr>
            <a:xfrm>
              <a:off x="-1" y="0"/>
              <a:ext cx="1316060" cy="3104366"/>
            </a:xfrm>
            <a:prstGeom prst="rect">
              <a:avLst/>
            </a:prstGeom>
            <a:solidFill>
              <a:srgbClr val="D9D9D9"/>
            </a:solidFill>
            <a:ln w="9525" cap="flat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/>
              </a:pPr>
              <a:endParaRPr/>
            </a:p>
          </p:txBody>
        </p:sp>
        <p:sp>
          <p:nvSpPr>
            <p:cNvPr id="465" name="TextBox 80"/>
            <p:cNvSpPr txBox="1"/>
            <p:nvPr/>
          </p:nvSpPr>
          <p:spPr>
            <a:xfrm>
              <a:off x="-6816" y="958943"/>
              <a:ext cx="1309576" cy="414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0" tIns="60950" rIns="60950" bIns="60950" numCol="1" anchor="t">
              <a:spAutoFit/>
            </a:bodyPr>
            <a:lstStyle>
              <a:lvl1pPr algn="ctr" defTabSz="1217612">
                <a:defRPr sz="1900">
                  <a:solidFill>
                    <a:srgbClr val="515151"/>
                  </a:solidFill>
                </a:defRPr>
              </a:lvl1pPr>
            </a:lstStyle>
            <a:p>
              <a:r>
                <a:t>Analyst</a:t>
              </a:r>
            </a:p>
          </p:txBody>
        </p:sp>
      </p:grpSp>
      <p:grpSp>
        <p:nvGrpSpPr>
          <p:cNvPr id="469" name="Group 90"/>
          <p:cNvGrpSpPr/>
          <p:nvPr/>
        </p:nvGrpSpPr>
        <p:grpSpPr>
          <a:xfrm>
            <a:off x="4408487" y="737620"/>
            <a:ext cx="3599375" cy="748617"/>
            <a:chOff x="1" y="0"/>
            <a:chExt cx="3599374" cy="748616"/>
          </a:xfrm>
        </p:grpSpPr>
        <p:sp>
          <p:nvSpPr>
            <p:cNvPr id="467" name="Rectangle 10"/>
            <p:cNvSpPr/>
            <p:nvPr/>
          </p:nvSpPr>
          <p:spPr>
            <a:xfrm rot="5400000">
              <a:off x="1425380" y="-1425380"/>
              <a:ext cx="748617" cy="3599375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/>
              </a:pPr>
              <a:endParaRPr/>
            </a:p>
          </p:txBody>
        </p:sp>
        <p:sp>
          <p:nvSpPr>
            <p:cNvPr id="468" name="TextBox 93"/>
            <p:cNvSpPr txBox="1"/>
            <p:nvPr/>
          </p:nvSpPr>
          <p:spPr>
            <a:xfrm>
              <a:off x="100931" y="22943"/>
              <a:ext cx="1126249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1217612">
                <a:defRPr sz="1900">
                  <a:solidFill>
                    <a:srgbClr val="515151"/>
                  </a:solidFill>
                </a:defRPr>
              </a:lvl1pPr>
            </a:lstStyle>
            <a:p>
              <a:r>
                <a:t>Executives</a:t>
              </a:r>
            </a:p>
          </p:txBody>
        </p:sp>
      </p:grpSp>
      <p:sp>
        <p:nvSpPr>
          <p:cNvPr id="470" name="TextBox 66"/>
          <p:cNvSpPr txBox="1"/>
          <p:nvPr/>
        </p:nvSpPr>
        <p:spPr>
          <a:xfrm>
            <a:off x="2322118" y="4279858"/>
            <a:ext cx="144240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SEARCH KNOWLEDGE</a:t>
            </a:r>
          </a:p>
        </p:txBody>
      </p:sp>
      <p:sp>
        <p:nvSpPr>
          <p:cNvPr id="471" name="TextBox 67"/>
          <p:cNvSpPr txBox="1"/>
          <p:nvPr/>
        </p:nvSpPr>
        <p:spPr>
          <a:xfrm>
            <a:off x="2322118" y="5004991"/>
            <a:ext cx="99279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COLLABORATE</a:t>
            </a:r>
          </a:p>
        </p:txBody>
      </p:sp>
      <p:sp>
        <p:nvSpPr>
          <p:cNvPr id="472" name="Freeform 35"/>
          <p:cNvSpPr/>
          <p:nvPr/>
        </p:nvSpPr>
        <p:spPr>
          <a:xfrm>
            <a:off x="8955426" y="4915284"/>
            <a:ext cx="2114410" cy="7808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73"/>
                </a:moveTo>
                <a:cubicBezTo>
                  <a:pt x="15" y="9382"/>
                  <a:pt x="30" y="15491"/>
                  <a:pt x="45" y="21600"/>
                </a:cubicBez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0096DD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sp>
        <p:nvSpPr>
          <p:cNvPr id="473" name="Rectangle 28"/>
          <p:cNvSpPr/>
          <p:nvPr/>
        </p:nvSpPr>
        <p:spPr>
          <a:xfrm>
            <a:off x="5951166" y="3284547"/>
            <a:ext cx="1852659" cy="2231454"/>
          </a:xfrm>
          <a:prstGeom prst="rect">
            <a:avLst/>
          </a:prstGeom>
          <a:solidFill>
            <a:srgbClr val="46C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sp>
        <p:nvSpPr>
          <p:cNvPr id="474" name="TextBox 76"/>
          <p:cNvSpPr txBox="1"/>
          <p:nvPr/>
        </p:nvSpPr>
        <p:spPr>
          <a:xfrm>
            <a:off x="5950335" y="4065114"/>
            <a:ext cx="1854322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</a:defRPr>
            </a:pPr>
            <a:r>
              <a:t>SERVICE-ORIENTED</a:t>
            </a:r>
            <a:endParaRPr sz="2400"/>
          </a:p>
          <a:p>
            <a:pPr algn="ctr">
              <a:defRPr sz="1200">
                <a:solidFill>
                  <a:srgbClr val="FFFFFF"/>
                </a:solidFill>
              </a:defRPr>
            </a:pPr>
            <a:r>
              <a:t>WORKFLOW</a:t>
            </a:r>
          </a:p>
        </p:txBody>
      </p:sp>
      <p:sp>
        <p:nvSpPr>
          <p:cNvPr id="475" name="Freeform 31"/>
          <p:cNvSpPr/>
          <p:nvPr/>
        </p:nvSpPr>
        <p:spPr>
          <a:xfrm>
            <a:off x="7560446" y="4915284"/>
            <a:ext cx="4061563" cy="1725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273"/>
                </a:moveTo>
                <a:cubicBezTo>
                  <a:pt x="15" y="9382"/>
                  <a:pt x="30" y="15491"/>
                  <a:pt x="45" y="21600"/>
                </a:cubicBez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6ABD37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sp>
        <p:nvSpPr>
          <p:cNvPr id="476" name="Freeform 32"/>
          <p:cNvSpPr/>
          <p:nvPr/>
        </p:nvSpPr>
        <p:spPr>
          <a:xfrm flipH="1">
            <a:off x="760572" y="4849733"/>
            <a:ext cx="6130685" cy="1155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5" y="5447"/>
                  <a:pt x="30" y="16153"/>
                  <a:pt x="45" y="21600"/>
                </a:cubicBezTo>
                <a:lnTo>
                  <a:pt x="21600" y="21600"/>
                </a:lnTo>
                <a:lnTo>
                  <a:pt x="21600" y="2342"/>
                </a:lnTo>
              </a:path>
            </a:pathLst>
          </a:custGeom>
          <a:ln w="38100">
            <a:solidFill>
              <a:srgbClr val="6ABD37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sp>
        <p:nvSpPr>
          <p:cNvPr id="477" name="Freeform 33"/>
          <p:cNvSpPr/>
          <p:nvPr/>
        </p:nvSpPr>
        <p:spPr>
          <a:xfrm>
            <a:off x="5371182" y="1146075"/>
            <a:ext cx="2179639" cy="2117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21576" y="21600"/>
                </a:moveTo>
                <a:lnTo>
                  <a:pt x="21576" y="12914"/>
                </a:lnTo>
                <a:lnTo>
                  <a:pt x="10" y="12800"/>
                </a:lnTo>
                <a:cubicBezTo>
                  <a:pt x="-24" y="9181"/>
                  <a:pt x="43" y="3619"/>
                  <a:pt x="10" y="0"/>
                </a:cubicBezTo>
              </a:path>
            </a:pathLst>
          </a:custGeom>
          <a:ln w="38100">
            <a:solidFill>
              <a:srgbClr val="6ABD37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sp>
        <p:nvSpPr>
          <p:cNvPr id="478" name="Freeform 44"/>
          <p:cNvSpPr/>
          <p:nvPr/>
        </p:nvSpPr>
        <p:spPr>
          <a:xfrm>
            <a:off x="4711638" y="1123644"/>
            <a:ext cx="2179640" cy="2160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21576" y="21600"/>
                </a:moveTo>
                <a:lnTo>
                  <a:pt x="21576" y="12914"/>
                </a:lnTo>
                <a:lnTo>
                  <a:pt x="10" y="12800"/>
                </a:lnTo>
                <a:cubicBezTo>
                  <a:pt x="-24" y="9181"/>
                  <a:pt x="43" y="3619"/>
                  <a:pt x="10" y="0"/>
                </a:cubicBezTo>
              </a:path>
            </a:pathLst>
          </a:custGeom>
          <a:ln w="38100">
            <a:solidFill>
              <a:srgbClr val="6ABD37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sp>
        <p:nvSpPr>
          <p:cNvPr id="479" name="Oval 46"/>
          <p:cNvSpPr/>
          <p:nvPr/>
        </p:nvSpPr>
        <p:spPr>
          <a:xfrm>
            <a:off x="4506450" y="1831231"/>
            <a:ext cx="1001713" cy="999954"/>
          </a:xfrm>
          <a:prstGeom prst="ellipse">
            <a:avLst/>
          </a:prstGeom>
          <a:solidFill>
            <a:srgbClr val="6ABD3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0" name="TextBox 86"/>
          <p:cNvSpPr txBox="1"/>
          <p:nvPr/>
        </p:nvSpPr>
        <p:spPr>
          <a:xfrm>
            <a:off x="4518003" y="2081527"/>
            <a:ext cx="980267" cy="471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1217612">
              <a:lnSpc>
                <a:spcPts val="1500"/>
              </a:lnSpc>
              <a:defRPr sz="1100">
                <a:solidFill>
                  <a:srgbClr val="FFFFFF"/>
                </a:solidFill>
              </a:defRPr>
            </a:pPr>
            <a:r>
              <a:t>APPROVALS &amp;</a:t>
            </a:r>
            <a:endParaRPr sz="2400"/>
          </a:p>
          <a:p>
            <a:pPr algn="ctr" defTabSz="1217612">
              <a:lnSpc>
                <a:spcPts val="1500"/>
              </a:lnSpc>
              <a:defRPr sz="1100">
                <a:solidFill>
                  <a:srgbClr val="FFFFFF"/>
                </a:solidFill>
              </a:defRPr>
            </a:pPr>
            <a:r>
              <a:t>NOTIFICATIONS</a:t>
            </a:r>
          </a:p>
        </p:txBody>
      </p:sp>
      <p:sp>
        <p:nvSpPr>
          <p:cNvPr id="481" name="Title 58"/>
          <p:cNvSpPr txBox="1">
            <a:spLocks noGrp="1"/>
          </p:cNvSpPr>
          <p:nvPr>
            <p:ph type="title"/>
          </p:nvPr>
        </p:nvSpPr>
        <p:spPr>
          <a:xfrm>
            <a:off x="-37235" y="-160418"/>
            <a:ext cx="12253771" cy="114300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Accelerating Request Building – The Core of Digital Transformation</a:t>
            </a:r>
          </a:p>
        </p:txBody>
      </p:sp>
      <p:grpSp>
        <p:nvGrpSpPr>
          <p:cNvPr id="484" name="Group 27"/>
          <p:cNvGrpSpPr/>
          <p:nvPr/>
        </p:nvGrpSpPr>
        <p:grpSpPr>
          <a:xfrm>
            <a:off x="5449479" y="5579057"/>
            <a:ext cx="1001713" cy="999953"/>
            <a:chOff x="0" y="0"/>
            <a:chExt cx="1001712" cy="999952"/>
          </a:xfrm>
        </p:grpSpPr>
        <p:sp>
          <p:nvSpPr>
            <p:cNvPr id="482" name="Oval 64"/>
            <p:cNvSpPr/>
            <p:nvPr/>
          </p:nvSpPr>
          <p:spPr>
            <a:xfrm>
              <a:off x="0" y="0"/>
              <a:ext cx="1001713" cy="999953"/>
            </a:xfrm>
            <a:prstGeom prst="ellipse">
              <a:avLst/>
            </a:prstGeom>
            <a:solidFill>
              <a:srgbClr val="6ABD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3" name="TextBox 86"/>
            <p:cNvSpPr txBox="1"/>
            <p:nvPr/>
          </p:nvSpPr>
          <p:spPr>
            <a:xfrm>
              <a:off x="11553" y="250296"/>
              <a:ext cx="980267" cy="471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1217612">
                <a:lnSpc>
                  <a:spcPts val="1500"/>
                </a:lnSpc>
                <a:defRPr sz="1100">
                  <a:solidFill>
                    <a:srgbClr val="FFFFFF"/>
                  </a:solidFill>
                </a:defRPr>
              </a:pPr>
              <a:r>
                <a:t>APPROVALS &amp;</a:t>
              </a:r>
              <a:endParaRPr sz="2400"/>
            </a:p>
            <a:p>
              <a:pPr algn="ctr" defTabSz="1217612">
                <a:lnSpc>
                  <a:spcPts val="1500"/>
                </a:lnSpc>
                <a:defRPr sz="1100">
                  <a:solidFill>
                    <a:srgbClr val="FFFFFF"/>
                  </a:solidFill>
                </a:defRPr>
              </a:pPr>
              <a:r>
                <a:t>NOTIFICATIONS</a:t>
              </a:r>
            </a:p>
          </p:txBody>
        </p:sp>
      </p:grpSp>
      <p:sp>
        <p:nvSpPr>
          <p:cNvPr id="485" name="Freeform 39"/>
          <p:cNvSpPr/>
          <p:nvPr/>
        </p:nvSpPr>
        <p:spPr>
          <a:xfrm>
            <a:off x="6880517" y="1123643"/>
            <a:ext cx="2029293" cy="2179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435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0096DD"/>
            </a:solidFill>
            <a:tailEnd type="triangle"/>
          </a:ln>
        </p:spPr>
        <p:txBody>
          <a:bodyPr lIns="45719" rIns="45719" anchor="ctr"/>
          <a:lstStyle/>
          <a:p>
            <a:pPr algn="ctr">
              <a:defRPr sz="1500"/>
            </a:pPr>
            <a:endParaRPr/>
          </a:p>
        </p:txBody>
      </p:sp>
      <p:grpSp>
        <p:nvGrpSpPr>
          <p:cNvPr id="488" name="Group 96"/>
          <p:cNvGrpSpPr/>
          <p:nvPr/>
        </p:nvGrpSpPr>
        <p:grpSpPr>
          <a:xfrm>
            <a:off x="9726410" y="5173052"/>
            <a:ext cx="1000123" cy="999953"/>
            <a:chOff x="0" y="0"/>
            <a:chExt cx="1000121" cy="999952"/>
          </a:xfrm>
        </p:grpSpPr>
        <p:sp>
          <p:nvSpPr>
            <p:cNvPr id="486" name="Oval 37"/>
            <p:cNvSpPr/>
            <p:nvPr/>
          </p:nvSpPr>
          <p:spPr>
            <a:xfrm>
              <a:off x="0" y="0"/>
              <a:ext cx="1000122" cy="999953"/>
            </a:xfrm>
            <a:prstGeom prst="ellipse">
              <a:avLst/>
            </a:prstGeom>
            <a:solidFill>
              <a:srgbClr val="0096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7" name="TextBox 98"/>
            <p:cNvSpPr txBox="1"/>
            <p:nvPr/>
          </p:nvSpPr>
          <p:spPr>
            <a:xfrm>
              <a:off x="62671" y="210294"/>
              <a:ext cx="893842" cy="471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1217612">
                <a:lnSpc>
                  <a:spcPts val="1500"/>
                </a:lnSpc>
                <a:defRPr sz="1100">
                  <a:solidFill>
                    <a:srgbClr val="F2F2F2"/>
                  </a:solidFill>
                </a:defRPr>
              </a:pPr>
              <a:r>
                <a:t>KPI</a:t>
              </a:r>
              <a:endParaRPr sz="2400"/>
            </a:p>
            <a:p>
              <a:pPr algn="ctr" defTabSz="1217612">
                <a:lnSpc>
                  <a:spcPts val="1500"/>
                </a:lnSpc>
                <a:defRPr sz="1100">
                  <a:solidFill>
                    <a:srgbClr val="F2F2F2"/>
                  </a:solidFill>
                </a:defRPr>
              </a:pPr>
              <a:r>
                <a:t>DASHBOARDS</a:t>
              </a:r>
            </a:p>
          </p:txBody>
        </p:sp>
      </p:grpSp>
      <p:grpSp>
        <p:nvGrpSpPr>
          <p:cNvPr id="491" name="Group 99"/>
          <p:cNvGrpSpPr/>
          <p:nvPr/>
        </p:nvGrpSpPr>
        <p:grpSpPr>
          <a:xfrm>
            <a:off x="8295154" y="706950"/>
            <a:ext cx="1210089" cy="1185187"/>
            <a:chOff x="0" y="0"/>
            <a:chExt cx="1210088" cy="1185185"/>
          </a:xfrm>
        </p:grpSpPr>
        <p:sp>
          <p:nvSpPr>
            <p:cNvPr id="489" name="Oval 41"/>
            <p:cNvSpPr/>
            <p:nvPr/>
          </p:nvSpPr>
          <p:spPr>
            <a:xfrm>
              <a:off x="-1" y="0"/>
              <a:ext cx="1210090" cy="1185186"/>
            </a:xfrm>
            <a:prstGeom prst="ellipse">
              <a:avLst/>
            </a:prstGeom>
            <a:solidFill>
              <a:srgbClr val="0096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TextBox 101"/>
            <p:cNvSpPr txBox="1"/>
            <p:nvPr/>
          </p:nvSpPr>
          <p:spPr>
            <a:xfrm>
              <a:off x="87754" y="321916"/>
              <a:ext cx="995583" cy="471858"/>
            </a:xfrm>
            <a:prstGeom prst="rect">
              <a:avLst/>
            </a:prstGeom>
            <a:solidFill>
              <a:srgbClr val="0096D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defTabSz="1217612">
                <a:lnSpc>
                  <a:spcPts val="1500"/>
                </a:lnSpc>
                <a:defRPr sz="1100">
                  <a:solidFill>
                    <a:srgbClr val="FFFFFF"/>
                  </a:solidFill>
                </a:defRPr>
              </a:pPr>
              <a:r>
                <a:t>BUSINESS</a:t>
              </a:r>
              <a:endParaRPr sz="2400"/>
            </a:p>
            <a:p>
              <a:pPr algn="ctr" defTabSz="1217612">
                <a:lnSpc>
                  <a:spcPts val="1500"/>
                </a:lnSpc>
                <a:defRPr sz="1100">
                  <a:solidFill>
                    <a:srgbClr val="FFFFFF"/>
                  </a:solidFill>
                </a:defRPr>
              </a:pPr>
              <a:r>
                <a:t>DASHBOARDS</a:t>
              </a:r>
            </a:p>
          </p:txBody>
        </p:sp>
      </p:grpSp>
      <p:grpSp>
        <p:nvGrpSpPr>
          <p:cNvPr id="495" name="Group 48"/>
          <p:cNvGrpSpPr/>
          <p:nvPr/>
        </p:nvGrpSpPr>
        <p:grpSpPr>
          <a:xfrm>
            <a:off x="8080298" y="3284547"/>
            <a:ext cx="1636012" cy="2231453"/>
            <a:chOff x="0" y="0"/>
            <a:chExt cx="1636010" cy="2231451"/>
          </a:xfrm>
        </p:grpSpPr>
        <p:sp>
          <p:nvSpPr>
            <p:cNvPr id="492" name="Rectangle 49"/>
            <p:cNvSpPr/>
            <p:nvPr/>
          </p:nvSpPr>
          <p:spPr>
            <a:xfrm>
              <a:off x="0" y="0"/>
              <a:ext cx="1636011" cy="2231452"/>
            </a:xfrm>
            <a:prstGeom prst="rect">
              <a:avLst/>
            </a:prstGeom>
            <a:solidFill>
              <a:srgbClr val="0096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/>
              </a:pPr>
              <a:endParaRPr/>
            </a:p>
          </p:txBody>
        </p:sp>
        <p:sp>
          <p:nvSpPr>
            <p:cNvPr id="493" name="Freeform 82"/>
            <p:cNvSpPr/>
            <p:nvPr/>
          </p:nvSpPr>
          <p:spPr>
            <a:xfrm>
              <a:off x="147282" y="106735"/>
              <a:ext cx="249459" cy="319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518"/>
                  </a:moveTo>
                  <a:cubicBezTo>
                    <a:pt x="21600" y="21117"/>
                    <a:pt x="21161" y="21600"/>
                    <a:pt x="20616" y="21600"/>
                  </a:cubicBezTo>
                  <a:cubicBezTo>
                    <a:pt x="19139" y="21600"/>
                    <a:pt x="19139" y="21600"/>
                    <a:pt x="19139" y="21600"/>
                  </a:cubicBezTo>
                  <a:cubicBezTo>
                    <a:pt x="17171" y="21600"/>
                    <a:pt x="17171" y="21600"/>
                    <a:pt x="17171" y="21600"/>
                  </a:cubicBezTo>
                  <a:cubicBezTo>
                    <a:pt x="14236" y="21600"/>
                    <a:pt x="14236" y="21600"/>
                    <a:pt x="14236" y="21600"/>
                  </a:cubicBezTo>
                  <a:cubicBezTo>
                    <a:pt x="12268" y="21600"/>
                    <a:pt x="12268" y="21600"/>
                    <a:pt x="12268" y="21600"/>
                  </a:cubicBezTo>
                  <a:cubicBezTo>
                    <a:pt x="9315" y="21600"/>
                    <a:pt x="9315" y="21600"/>
                    <a:pt x="9315" y="21600"/>
                  </a:cubicBezTo>
                  <a:cubicBezTo>
                    <a:pt x="7364" y="21600"/>
                    <a:pt x="7364" y="21600"/>
                    <a:pt x="7364" y="21600"/>
                  </a:cubicBezTo>
                  <a:cubicBezTo>
                    <a:pt x="4411" y="21600"/>
                    <a:pt x="4411" y="21600"/>
                    <a:pt x="4411" y="21600"/>
                  </a:cubicBezTo>
                  <a:cubicBezTo>
                    <a:pt x="2443" y="21600"/>
                    <a:pt x="2443" y="21600"/>
                    <a:pt x="2443" y="21600"/>
                  </a:cubicBezTo>
                  <a:cubicBezTo>
                    <a:pt x="967" y="21600"/>
                    <a:pt x="967" y="21600"/>
                    <a:pt x="967" y="21600"/>
                  </a:cubicBezTo>
                  <a:cubicBezTo>
                    <a:pt x="439" y="21600"/>
                    <a:pt x="0" y="21117"/>
                    <a:pt x="0" y="20518"/>
                  </a:cubicBezTo>
                  <a:cubicBezTo>
                    <a:pt x="0" y="19919"/>
                    <a:pt x="439" y="19436"/>
                    <a:pt x="967" y="19436"/>
                  </a:cubicBezTo>
                  <a:cubicBezTo>
                    <a:pt x="1459" y="19436"/>
                    <a:pt x="1459" y="19436"/>
                    <a:pt x="1459" y="19436"/>
                  </a:cubicBezTo>
                  <a:cubicBezTo>
                    <a:pt x="1459" y="5410"/>
                    <a:pt x="1459" y="5410"/>
                    <a:pt x="1459" y="5410"/>
                  </a:cubicBezTo>
                  <a:cubicBezTo>
                    <a:pt x="1459" y="4811"/>
                    <a:pt x="1898" y="4328"/>
                    <a:pt x="2443" y="4328"/>
                  </a:cubicBezTo>
                  <a:cubicBezTo>
                    <a:pt x="4411" y="4328"/>
                    <a:pt x="4411" y="4328"/>
                    <a:pt x="4411" y="4328"/>
                  </a:cubicBezTo>
                  <a:cubicBezTo>
                    <a:pt x="4956" y="4328"/>
                    <a:pt x="5396" y="4811"/>
                    <a:pt x="5396" y="5410"/>
                  </a:cubicBezTo>
                  <a:cubicBezTo>
                    <a:pt x="5396" y="19436"/>
                    <a:pt x="5396" y="19436"/>
                    <a:pt x="5396" y="19436"/>
                  </a:cubicBezTo>
                  <a:cubicBezTo>
                    <a:pt x="6380" y="19436"/>
                    <a:pt x="6380" y="19436"/>
                    <a:pt x="6380" y="19436"/>
                  </a:cubicBezTo>
                  <a:cubicBezTo>
                    <a:pt x="6380" y="1082"/>
                    <a:pt x="6380" y="1082"/>
                    <a:pt x="6380" y="1082"/>
                  </a:cubicBezTo>
                  <a:cubicBezTo>
                    <a:pt x="6380" y="483"/>
                    <a:pt x="6819" y="0"/>
                    <a:pt x="7364" y="0"/>
                  </a:cubicBezTo>
                  <a:cubicBezTo>
                    <a:pt x="9315" y="0"/>
                    <a:pt x="9315" y="0"/>
                    <a:pt x="9315" y="0"/>
                  </a:cubicBezTo>
                  <a:cubicBezTo>
                    <a:pt x="9860" y="0"/>
                    <a:pt x="10299" y="483"/>
                    <a:pt x="10299" y="1082"/>
                  </a:cubicBezTo>
                  <a:cubicBezTo>
                    <a:pt x="10299" y="19436"/>
                    <a:pt x="10299" y="19436"/>
                    <a:pt x="10299" y="19436"/>
                  </a:cubicBezTo>
                  <a:cubicBezTo>
                    <a:pt x="11283" y="19436"/>
                    <a:pt x="11283" y="19436"/>
                    <a:pt x="11283" y="19436"/>
                  </a:cubicBezTo>
                  <a:cubicBezTo>
                    <a:pt x="11283" y="8636"/>
                    <a:pt x="11283" y="8636"/>
                    <a:pt x="11283" y="8636"/>
                  </a:cubicBezTo>
                  <a:cubicBezTo>
                    <a:pt x="11283" y="8037"/>
                    <a:pt x="11723" y="7554"/>
                    <a:pt x="12268" y="7554"/>
                  </a:cubicBezTo>
                  <a:cubicBezTo>
                    <a:pt x="14236" y="7554"/>
                    <a:pt x="14236" y="7554"/>
                    <a:pt x="14236" y="7554"/>
                  </a:cubicBezTo>
                  <a:cubicBezTo>
                    <a:pt x="14781" y="7554"/>
                    <a:pt x="15220" y="8037"/>
                    <a:pt x="15220" y="8636"/>
                  </a:cubicBezTo>
                  <a:cubicBezTo>
                    <a:pt x="15220" y="19436"/>
                    <a:pt x="15220" y="19436"/>
                    <a:pt x="15220" y="19436"/>
                  </a:cubicBezTo>
                  <a:cubicBezTo>
                    <a:pt x="16187" y="19436"/>
                    <a:pt x="16187" y="19436"/>
                    <a:pt x="16187" y="19436"/>
                  </a:cubicBezTo>
                  <a:cubicBezTo>
                    <a:pt x="16187" y="3246"/>
                    <a:pt x="16187" y="3246"/>
                    <a:pt x="16187" y="3246"/>
                  </a:cubicBezTo>
                  <a:cubicBezTo>
                    <a:pt x="16187" y="2647"/>
                    <a:pt x="16626" y="2164"/>
                    <a:pt x="17171" y="2164"/>
                  </a:cubicBezTo>
                  <a:cubicBezTo>
                    <a:pt x="19139" y="2164"/>
                    <a:pt x="19139" y="2164"/>
                    <a:pt x="19139" y="2164"/>
                  </a:cubicBezTo>
                  <a:cubicBezTo>
                    <a:pt x="19684" y="2164"/>
                    <a:pt x="20124" y="2647"/>
                    <a:pt x="20124" y="3246"/>
                  </a:cubicBezTo>
                  <a:cubicBezTo>
                    <a:pt x="20124" y="19436"/>
                    <a:pt x="20124" y="19436"/>
                    <a:pt x="20124" y="19436"/>
                  </a:cubicBezTo>
                  <a:cubicBezTo>
                    <a:pt x="20616" y="19436"/>
                    <a:pt x="20616" y="19436"/>
                    <a:pt x="20616" y="19436"/>
                  </a:cubicBezTo>
                  <a:cubicBezTo>
                    <a:pt x="21161" y="19436"/>
                    <a:pt x="21600" y="19919"/>
                    <a:pt x="21600" y="20518"/>
                  </a:cubicBezTo>
                  <a:close/>
                </a:path>
              </a:pathLst>
            </a:custGeom>
            <a:solidFill>
              <a:srgbClr val="0096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500"/>
              </a:pPr>
              <a:endParaRPr/>
            </a:p>
          </p:txBody>
        </p:sp>
        <p:sp>
          <p:nvSpPr>
            <p:cNvPr id="494" name="TextBox 84"/>
            <p:cNvSpPr txBox="1"/>
            <p:nvPr/>
          </p:nvSpPr>
          <p:spPr>
            <a:xfrm>
              <a:off x="8119" y="767134"/>
              <a:ext cx="1623204" cy="447041"/>
            </a:xfrm>
            <a:prstGeom prst="rect">
              <a:avLst/>
            </a:prstGeom>
            <a:solidFill>
              <a:srgbClr val="0096D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>
                  <a:solidFill>
                    <a:srgbClr val="F2F2F2"/>
                  </a:solidFill>
                </a:defRPr>
              </a:pPr>
              <a:r>
                <a:t>REPORTING</a:t>
              </a:r>
              <a:endParaRPr sz="2400"/>
            </a:p>
            <a:p>
              <a:pPr algn="ctr">
                <a:defRPr sz="1200">
                  <a:solidFill>
                    <a:srgbClr val="F2F2F2"/>
                  </a:solidFill>
                </a:defRPr>
              </a:pPr>
              <a:r>
                <a:t>&amp; ANALYTICS</a:t>
              </a:r>
            </a:p>
          </p:txBody>
        </p:sp>
      </p:grpSp>
      <p:sp>
        <p:nvSpPr>
          <p:cNvPr id="496" name="Rectangle 52"/>
          <p:cNvSpPr/>
          <p:nvPr/>
        </p:nvSpPr>
        <p:spPr>
          <a:xfrm>
            <a:off x="1726238" y="2899167"/>
            <a:ext cx="8793789" cy="330302"/>
          </a:xfrm>
          <a:prstGeom prst="rect">
            <a:avLst/>
          </a:prstGeom>
          <a:solidFill>
            <a:srgbClr val="F2009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200">
                <a:solidFill>
                  <a:srgbClr val="F2F2F2"/>
                </a:solidFill>
              </a:defRPr>
            </a:pPr>
            <a:endParaRPr/>
          </a:p>
        </p:txBody>
      </p:sp>
      <p:sp>
        <p:nvSpPr>
          <p:cNvPr id="497" name="Rectangle 53"/>
          <p:cNvSpPr txBox="1"/>
          <p:nvPr/>
        </p:nvSpPr>
        <p:spPr>
          <a:xfrm>
            <a:off x="1743055" y="2941205"/>
            <a:ext cx="4138299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INITIATE REQUEST</a:t>
            </a:r>
          </a:p>
        </p:txBody>
      </p:sp>
      <p:sp>
        <p:nvSpPr>
          <p:cNvPr id="498" name="Rectangle 54"/>
          <p:cNvSpPr txBox="1"/>
          <p:nvPr/>
        </p:nvSpPr>
        <p:spPr>
          <a:xfrm>
            <a:off x="5979764" y="2951507"/>
            <a:ext cx="165359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PROCESS REQUEST</a:t>
            </a:r>
          </a:p>
        </p:txBody>
      </p:sp>
      <p:sp>
        <p:nvSpPr>
          <p:cNvPr id="499" name="Rectangle 55"/>
          <p:cNvSpPr txBox="1"/>
          <p:nvPr/>
        </p:nvSpPr>
        <p:spPr>
          <a:xfrm>
            <a:off x="7920729" y="2954247"/>
            <a:ext cx="2087974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r>
              <a:t>REQUEST FULFILLMENT</a:t>
            </a:r>
          </a:p>
        </p:txBody>
      </p:sp>
      <p:pic>
        <p:nvPicPr>
          <p:cNvPr id="5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009" y="3476960"/>
            <a:ext cx="350930" cy="311942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ERVICE CATALOG"/>
          <p:cNvSpPr txBox="1"/>
          <p:nvPr/>
        </p:nvSpPr>
        <p:spPr>
          <a:xfrm>
            <a:off x="2322118" y="3519661"/>
            <a:ext cx="12100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2F2F2"/>
                </a:solidFill>
              </a:defRPr>
            </a:lvl1pPr>
          </a:lstStyle>
          <a:p>
            <a:r>
              <a:t>SERVICE CATALOG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3830" y="4249530"/>
            <a:ext cx="314187" cy="31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9472" y="4998823"/>
            <a:ext cx="362903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8299" y="4159003"/>
            <a:ext cx="238079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0109" y="2689301"/>
            <a:ext cx="476392" cy="54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44976" y="2689301"/>
            <a:ext cx="476391" cy="54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0876" y="839672"/>
            <a:ext cx="476391" cy="54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06044" y="4583372"/>
            <a:ext cx="317504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19710" y="4563158"/>
            <a:ext cx="357188" cy="31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19" animBg="1" advAuto="0"/>
      <p:bldP spid="457" grpId="21" animBg="1" advAuto="0"/>
      <p:bldP spid="458" grpId="8" animBg="1" advAuto="0"/>
      <p:bldP spid="459" grpId="9" animBg="1" advAuto="0"/>
      <p:bldP spid="463" grpId="1" animBg="1" advAuto="0"/>
      <p:bldP spid="466" grpId="3" animBg="1" advAuto="0"/>
      <p:bldP spid="469" grpId="2" animBg="1" advAuto="0"/>
      <p:bldP spid="470" grpId="20" animBg="1" advAuto="0"/>
      <p:bldP spid="471" grpId="22" animBg="1" advAuto="0"/>
      <p:bldP spid="472" grpId="24" animBg="1" advAuto="0"/>
      <p:bldP spid="473" grpId="17" animBg="1" advAuto="0"/>
      <p:bldP spid="474" grpId="18" animBg="1" advAuto="0"/>
      <p:bldP spid="475" grpId="11" animBg="1" advAuto="0"/>
      <p:bldP spid="476" grpId="10" animBg="1" advAuto="0"/>
      <p:bldP spid="477" grpId="13" animBg="1" advAuto="0"/>
      <p:bldP spid="478" grpId="12" animBg="1" advAuto="0"/>
      <p:bldP spid="479" grpId="15" animBg="1" advAuto="0"/>
      <p:bldP spid="480" grpId="14" animBg="1" advAuto="0"/>
      <p:bldP spid="484" grpId="16" animBg="1" advAuto="0"/>
      <p:bldP spid="485" grpId="26" animBg="1" advAuto="0"/>
      <p:bldP spid="488" grpId="25" animBg="1" advAuto="0"/>
      <p:bldP spid="491" grpId="27" animBg="1" advAuto="0"/>
      <p:bldP spid="495" grpId="23" animBg="1" advAuto="0"/>
      <p:bldP spid="496" grpId="4" animBg="1" advAuto="0"/>
      <p:bldP spid="497" grpId="5" animBg="1" advAuto="0"/>
      <p:bldP spid="498" grpId="6" animBg="1" advAuto="0"/>
      <p:bldP spid="499" grpId="7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le 1"/>
          <p:cNvSpPr txBox="1">
            <a:spLocks noGrp="1"/>
          </p:cNvSpPr>
          <p:nvPr>
            <p:ph type="title"/>
          </p:nvPr>
        </p:nvSpPr>
        <p:spPr>
          <a:xfrm>
            <a:off x="609441" y="409314"/>
            <a:ext cx="10969943" cy="62558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t>Zero-code custom app builder</a:t>
            </a:r>
          </a:p>
        </p:txBody>
      </p:sp>
      <p:pic>
        <p:nvPicPr>
          <p:cNvPr id="51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021" y="1162090"/>
            <a:ext cx="10323643" cy="4863953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Rectangle 9"/>
          <p:cNvSpPr/>
          <p:nvPr/>
        </p:nvSpPr>
        <p:spPr>
          <a:xfrm>
            <a:off x="3118103" y="4050791"/>
            <a:ext cx="7690106" cy="1645118"/>
          </a:xfrm>
          <a:prstGeom prst="rect">
            <a:avLst/>
          </a:prstGeom>
          <a:ln w="19050">
            <a:solidFill>
              <a:srgbClr val="59CEFC"/>
            </a:solidFill>
            <a:prstDash val="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4" name="TextBox 10"/>
          <p:cNvSpPr txBox="1"/>
          <p:nvPr/>
        </p:nvSpPr>
        <p:spPr>
          <a:xfrm>
            <a:off x="771255" y="2720263"/>
            <a:ext cx="2271090" cy="748666"/>
          </a:xfrm>
          <a:prstGeom prst="rect">
            <a:avLst/>
          </a:prstGeom>
          <a:ln>
            <a:solidFill>
              <a:srgbClr val="59CEF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Self-contained app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Graphical logic flow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Templated to allow re-use</a:t>
            </a:r>
          </a:p>
        </p:txBody>
      </p:sp>
      <p:sp>
        <p:nvSpPr>
          <p:cNvPr id="515" name="Straight Arrow Connector 11"/>
          <p:cNvSpPr/>
          <p:nvPr/>
        </p:nvSpPr>
        <p:spPr>
          <a:xfrm flipH="1" flipV="1">
            <a:off x="2697479" y="3479362"/>
            <a:ext cx="420625" cy="571430"/>
          </a:xfrm>
          <a:prstGeom prst="line">
            <a:avLst/>
          </a:prstGeom>
          <a:ln w="25400">
            <a:solidFill>
              <a:srgbClr val="59CEFC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16" name="Straight Arrow Connector 12"/>
          <p:cNvSpPr/>
          <p:nvPr/>
        </p:nvSpPr>
        <p:spPr>
          <a:xfrm flipH="1" flipV="1">
            <a:off x="4562855" y="3022986"/>
            <a:ext cx="163069" cy="1300275"/>
          </a:xfrm>
          <a:prstGeom prst="line">
            <a:avLst/>
          </a:prstGeom>
          <a:ln w="25400">
            <a:solidFill>
              <a:srgbClr val="59CEFC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17" name="TextBox 13"/>
          <p:cNvSpPr txBox="1"/>
          <p:nvPr/>
        </p:nvSpPr>
        <p:spPr>
          <a:xfrm>
            <a:off x="3301272" y="2245806"/>
            <a:ext cx="2296652" cy="748666"/>
          </a:xfrm>
          <a:prstGeom prst="rect">
            <a:avLst/>
          </a:prstGeom>
          <a:ln>
            <a:solidFill>
              <a:srgbClr val="59CEF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82562" indent="-182562">
              <a:buSzPct val="100000"/>
              <a:buFont typeface="Arial"/>
              <a:buChar char="•"/>
              <a:defRPr sz="1400"/>
            </a:pPr>
            <a:r>
              <a:t>Human approval</a:t>
            </a:r>
          </a:p>
          <a:p>
            <a:pPr marL="182562" indent="-182562">
              <a:buSzPct val="100000"/>
              <a:buFont typeface="Arial"/>
              <a:buChar char="•"/>
              <a:defRPr sz="1400"/>
            </a:pPr>
            <a:r>
              <a:t>Flow can branch differently </a:t>
            </a:r>
            <a:br/>
            <a:r>
              <a:t>for approve or reject</a:t>
            </a:r>
          </a:p>
        </p:txBody>
      </p:sp>
      <p:sp>
        <p:nvSpPr>
          <p:cNvPr id="518" name="TextBox 14"/>
          <p:cNvSpPr txBox="1"/>
          <p:nvPr/>
        </p:nvSpPr>
        <p:spPr>
          <a:xfrm>
            <a:off x="5132349" y="3022986"/>
            <a:ext cx="2433400" cy="748666"/>
          </a:xfrm>
          <a:prstGeom prst="rect">
            <a:avLst/>
          </a:prstGeom>
          <a:ln>
            <a:solidFill>
              <a:srgbClr val="59CEF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System task (robotic)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Executed automatically </a:t>
            </a:r>
          </a:p>
          <a:p>
            <a:pPr>
              <a:defRPr sz="1400"/>
            </a:pPr>
            <a:r>
              <a:t>       as soon as it becomes active</a:t>
            </a:r>
          </a:p>
        </p:txBody>
      </p:sp>
      <p:sp>
        <p:nvSpPr>
          <p:cNvPr id="519" name="Straight Arrow Connector 15"/>
          <p:cNvSpPr/>
          <p:nvPr/>
        </p:nvSpPr>
        <p:spPr>
          <a:xfrm flipV="1">
            <a:off x="5865843" y="3770421"/>
            <a:ext cx="227093" cy="596704"/>
          </a:xfrm>
          <a:prstGeom prst="line">
            <a:avLst/>
          </a:prstGeom>
          <a:ln w="25400">
            <a:solidFill>
              <a:srgbClr val="59CEFC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20" name="TextBox 16"/>
          <p:cNvSpPr txBox="1"/>
          <p:nvPr/>
        </p:nvSpPr>
        <p:spPr>
          <a:xfrm>
            <a:off x="8065427" y="2560274"/>
            <a:ext cx="2737652" cy="1396366"/>
          </a:xfrm>
          <a:prstGeom prst="rect">
            <a:avLst/>
          </a:prstGeom>
          <a:ln>
            <a:solidFill>
              <a:srgbClr val="59CEFC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Large palette of tasks for different kinds of logic control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Simply drag and drop onto the canvas to use</a:t>
            </a: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t>Linkage also works by click and drag between tasks</a:t>
            </a:r>
          </a:p>
        </p:txBody>
      </p:sp>
      <p:sp>
        <p:nvSpPr>
          <p:cNvPr id="521" name="Straight Arrow Connector 17"/>
          <p:cNvSpPr/>
          <p:nvPr/>
        </p:nvSpPr>
        <p:spPr>
          <a:xfrm>
            <a:off x="8202169" y="2190943"/>
            <a:ext cx="740664" cy="271452"/>
          </a:xfrm>
          <a:prstGeom prst="line">
            <a:avLst/>
          </a:prstGeom>
          <a:ln w="25400">
            <a:solidFill>
              <a:srgbClr val="59CEFC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22" name="Rectangle 18"/>
          <p:cNvSpPr/>
          <p:nvPr/>
        </p:nvSpPr>
        <p:spPr>
          <a:xfrm>
            <a:off x="5449825" y="1653053"/>
            <a:ext cx="5504689" cy="537890"/>
          </a:xfrm>
          <a:prstGeom prst="rect">
            <a:avLst/>
          </a:prstGeom>
          <a:ln w="19050">
            <a:solidFill>
              <a:srgbClr val="59CEFC"/>
            </a:solidFill>
            <a:prstDash val="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itle 1"/>
          <p:cNvSpPr txBox="1"/>
          <p:nvPr/>
        </p:nvSpPr>
        <p:spPr>
          <a:xfrm>
            <a:off x="609441" y="409314"/>
            <a:ext cx="10969943" cy="44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404040"/>
                </a:solidFill>
                <a:latin typeface="Neutra Text Alt"/>
                <a:ea typeface="Neutra Text Alt"/>
                <a:cs typeface="Neutra Text Alt"/>
                <a:sym typeface="Neutra Text Alt"/>
              </a:defRPr>
            </a:lvl1pPr>
          </a:lstStyle>
          <a:p>
            <a:r>
              <a:t>Extensive catalogue of snap-in connectors</a:t>
            </a:r>
          </a:p>
        </p:txBody>
      </p:sp>
      <p:grpSp>
        <p:nvGrpSpPr>
          <p:cNvPr id="676" name="Group 277"/>
          <p:cNvGrpSpPr/>
          <p:nvPr/>
        </p:nvGrpSpPr>
        <p:grpSpPr>
          <a:xfrm>
            <a:off x="629461" y="1022131"/>
            <a:ext cx="11228831" cy="4813738"/>
            <a:chOff x="0" y="0"/>
            <a:chExt cx="11228830" cy="4813738"/>
          </a:xfrm>
        </p:grpSpPr>
        <p:pic>
          <p:nvPicPr>
            <p:cNvPr id="525" name="Picture 123" descr="Picture 12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651021" y="1186651"/>
              <a:ext cx="713314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8" name="Group 223"/>
            <p:cNvGrpSpPr/>
            <p:nvPr/>
          </p:nvGrpSpPr>
          <p:grpSpPr>
            <a:xfrm>
              <a:off x="1943339" y="2153530"/>
              <a:ext cx="1800001" cy="184563"/>
              <a:chOff x="0" y="0"/>
              <a:chExt cx="1800000" cy="184562"/>
            </a:xfrm>
          </p:grpSpPr>
          <p:sp>
            <p:nvSpPr>
              <p:cNvPr id="526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CF2">
                  <a:alpha val="7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527" name="Rectangle 225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1EAC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31" name="Group 226"/>
            <p:cNvGrpSpPr/>
            <p:nvPr/>
          </p:nvGrpSpPr>
          <p:grpSpPr>
            <a:xfrm>
              <a:off x="3803027" y="2153530"/>
              <a:ext cx="1800002" cy="184563"/>
              <a:chOff x="0" y="0"/>
              <a:chExt cx="1800000" cy="184562"/>
            </a:xfrm>
          </p:grpSpPr>
          <p:sp>
            <p:nvSpPr>
              <p:cNvPr id="529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0A89">
                  <a:alpha val="7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530" name="Rectangle 228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E80A8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532" name="Picture 8" descr="Pictur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58755" y="2866467"/>
              <a:ext cx="900001" cy="509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3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8755" y="1030959"/>
              <a:ext cx="900001" cy="49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Picture 24" descr="Picture 2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41819" y="3448084"/>
              <a:ext cx="900001" cy="509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Picture 26" descr="Picture 2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481704" y="2887163"/>
              <a:ext cx="820231" cy="46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6" name="Picture 27" descr="Picture 2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65291" y="1042651"/>
              <a:ext cx="827079" cy="46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Picture 34" descr="Picture 3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328830" y="3448992"/>
              <a:ext cx="900001" cy="507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Picture 35" descr="Picture 3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441819" y="1632977"/>
              <a:ext cx="900001" cy="500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Picture 40" descr="Picture 40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657" t="7569" r="7410" b="8184"/>
            <a:stretch>
              <a:fillRect/>
            </a:stretch>
          </p:blipFill>
          <p:spPr>
            <a:xfrm>
              <a:off x="4798016" y="445344"/>
              <a:ext cx="699850" cy="50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0" name="Picture 42" descr="Picture 42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9882" t="9672" r="20209" b="25555"/>
            <a:stretch>
              <a:fillRect/>
            </a:stretch>
          </p:blipFill>
          <p:spPr>
            <a:xfrm>
              <a:off x="3998913" y="1078651"/>
              <a:ext cx="524089" cy="39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1" name="Picture 52" descr="Picture 52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1824" t="23924" r="9391" b="25990"/>
            <a:stretch>
              <a:fillRect/>
            </a:stretch>
          </p:blipFill>
          <p:spPr>
            <a:xfrm>
              <a:off x="2939824" y="1727980"/>
              <a:ext cx="689496" cy="310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2" name="Picture 59" descr="Picture 5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668377" y="463344"/>
              <a:ext cx="678601" cy="46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3" name="Picture 62" descr="Picture 62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1414" t="12287" r="11414" b="12287"/>
            <a:stretch>
              <a:fillRect/>
            </a:stretch>
          </p:blipFill>
          <p:spPr>
            <a:xfrm>
              <a:off x="6670128" y="1653343"/>
              <a:ext cx="675099" cy="460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Picture 66" descr="Picture 66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753982" y="4080035"/>
              <a:ext cx="787918" cy="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Picture 67" descr="Picture 67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933396" y="2905163"/>
              <a:ext cx="655123" cy="43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Picture 69" descr="Picture 69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1891" r="21776" b="4906"/>
            <a:stretch>
              <a:fillRect/>
            </a:stretch>
          </p:blipFill>
          <p:spPr>
            <a:xfrm>
              <a:off x="4928765" y="2881527"/>
              <a:ext cx="439244" cy="479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Picture 70" descr="Picture 70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820811" y="3411378"/>
              <a:ext cx="880293" cy="582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Picture 74" descr="Picture 74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6682752" y="4134035"/>
              <a:ext cx="644277" cy="43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Picture 80" descr="Picture 80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7535648" y="954857"/>
              <a:ext cx="862387" cy="643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Picture 83" descr="Picture 83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7592223" y="3540780"/>
              <a:ext cx="749237" cy="32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Picture 85" descr="Picture 85"/>
            <p:cNvPicPr>
              <a:picLocks noChangeAspect="1"/>
            </p:cNvPicPr>
            <p:nvPr/>
          </p:nvPicPr>
          <p:blipFill>
            <a:blip r:embed="rId21">
              <a:extLst/>
            </a:blip>
            <a:srcRect l="6866" t="33723" r="6866" b="33723"/>
            <a:stretch>
              <a:fillRect/>
            </a:stretch>
          </p:blipFill>
          <p:spPr>
            <a:xfrm>
              <a:off x="7569922" y="3056708"/>
              <a:ext cx="793839" cy="1289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Picture 89" descr="Picture 89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55817" y="1168651"/>
              <a:ext cx="747244" cy="2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Picture 90" descr="Picture 90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2474967" y="3594781"/>
              <a:ext cx="747244" cy="2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Picture 92" descr="Picture 92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488575" y="2851163"/>
              <a:ext cx="720001" cy="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Picture 95" descr="Picture 95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048755" y="427344"/>
              <a:ext cx="720001" cy="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Picture 96" descr="Picture 96"/>
            <p:cNvPicPr>
              <a:picLocks noChangeAspect="1"/>
            </p:cNvPicPr>
            <p:nvPr/>
          </p:nvPicPr>
          <p:blipFill>
            <a:blip r:embed="rId24">
              <a:extLst/>
            </a:blip>
            <a:stretch>
              <a:fillRect/>
            </a:stretch>
          </p:blipFill>
          <p:spPr>
            <a:xfrm>
              <a:off x="295438" y="2887163"/>
              <a:ext cx="468001" cy="46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Picture 100" descr="Picture 100"/>
            <p:cNvPicPr>
              <a:picLocks noChangeAspect="1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203413" y="445344"/>
              <a:ext cx="652051" cy="50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Picture 102" descr="Picture 102"/>
            <p:cNvPicPr>
              <a:picLocks noChangeAspect="1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1174755" y="4116034"/>
              <a:ext cx="468002" cy="46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Picture 104" descr="Picture 104"/>
            <p:cNvPicPr>
              <a:picLocks noChangeAspect="1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241438" y="2203140"/>
              <a:ext cx="576001" cy="57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Picture 105" descr="Picture 105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4724" t="34837" r="11128" b="35547"/>
            <a:stretch>
              <a:fillRect/>
            </a:stretch>
          </p:blipFill>
          <p:spPr>
            <a:xfrm>
              <a:off x="958104" y="3522780"/>
              <a:ext cx="901305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Picture 107" descr="Picture 107"/>
            <p:cNvPicPr>
              <a:picLocks noChangeAspect="1"/>
            </p:cNvPicPr>
            <p:nvPr/>
          </p:nvPicPr>
          <p:blipFill>
            <a:blip r:embed="rId29">
              <a:extLst/>
            </a:blip>
            <a:srcRect t="19493" r="43012" b="9436"/>
            <a:stretch>
              <a:fillRect/>
            </a:stretch>
          </p:blipFill>
          <p:spPr>
            <a:xfrm>
              <a:off x="127396" y="1739418"/>
              <a:ext cx="804086" cy="28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Picture 2" descr="Picture 2"/>
            <p:cNvPicPr>
              <a:picLocks noChangeAspect="1"/>
            </p:cNvPicPr>
            <p:nvPr/>
          </p:nvPicPr>
          <p:blipFill>
            <a:blip r:embed="rId30">
              <a:extLst/>
            </a:blip>
            <a:srcRect t="31746" b="37205"/>
            <a:stretch>
              <a:fillRect/>
            </a:stretch>
          </p:blipFill>
          <p:spPr>
            <a:xfrm>
              <a:off x="-1" y="3583599"/>
              <a:ext cx="1058880" cy="238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Picture 111" descr="Picture 111"/>
            <p:cNvPicPr>
              <a:picLocks noChangeAspect="1"/>
            </p:cNvPicPr>
            <p:nvPr/>
          </p:nvPicPr>
          <p:blipFill>
            <a:blip r:embed="rId31">
              <a:extLst/>
            </a:blip>
            <a:srcRect r="44687" b="12267"/>
            <a:stretch>
              <a:fillRect/>
            </a:stretch>
          </p:blipFill>
          <p:spPr>
            <a:xfrm>
              <a:off x="2021251" y="517344"/>
              <a:ext cx="752387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Picture 112" descr="Picture 112"/>
            <p:cNvPicPr>
              <a:picLocks noChangeAspect="1"/>
            </p:cNvPicPr>
            <p:nvPr/>
          </p:nvPicPr>
          <p:blipFill>
            <a:blip r:embed="rId31">
              <a:extLst/>
            </a:blip>
            <a:srcRect r="44687" b="12267"/>
            <a:stretch>
              <a:fillRect/>
            </a:stretch>
          </p:blipFill>
          <p:spPr>
            <a:xfrm>
              <a:off x="5738586" y="2941163"/>
              <a:ext cx="752386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Picture 113" descr="Picture 113"/>
            <p:cNvPicPr>
              <a:picLocks noChangeAspect="1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6634254" y="3648780"/>
              <a:ext cx="741274" cy="10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Picture 114" descr="Picture 114"/>
            <p:cNvPicPr>
              <a:picLocks noChangeAspect="1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5909500" y="4206035"/>
              <a:ext cx="410557" cy="28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7" name="Picture 115" descr="Picture 115"/>
            <p:cNvPicPr>
              <a:picLocks noChangeAspect="1"/>
            </p:cNvPicPr>
            <p:nvPr/>
          </p:nvPicPr>
          <p:blipFill>
            <a:blip r:embed="rId34">
              <a:extLst/>
            </a:blip>
            <a:srcRect t="36774" r="11950" b="34150"/>
            <a:stretch>
              <a:fillRect/>
            </a:stretch>
          </p:blipFill>
          <p:spPr>
            <a:xfrm>
              <a:off x="5758384" y="3612780"/>
              <a:ext cx="712789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8" name="Picture 116" descr="Picture 116"/>
            <p:cNvPicPr>
              <a:picLocks noChangeAspect="1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6746034" y="3013163"/>
              <a:ext cx="517714" cy="2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9" name="Picture 119" descr="Picture 119"/>
            <p:cNvPicPr>
              <a:picLocks noChangeAspect="1"/>
            </p:cNvPicPr>
            <p:nvPr/>
          </p:nvPicPr>
          <p:blipFill>
            <a:blip r:embed="rId36">
              <a:extLst/>
            </a:blip>
            <a:stretch>
              <a:fillRect/>
            </a:stretch>
          </p:blipFill>
          <p:spPr>
            <a:xfrm>
              <a:off x="4730005" y="3540780"/>
              <a:ext cx="835872" cy="32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Picture 121" descr="Picture 121"/>
            <p:cNvPicPr>
              <a:picLocks noChangeAspect="1"/>
            </p:cNvPicPr>
            <p:nvPr/>
          </p:nvPicPr>
          <p:blipFill>
            <a:blip r:embed="rId37">
              <a:extLst/>
            </a:blip>
            <a:srcRect t="18663" b="24533"/>
            <a:stretch>
              <a:fillRect/>
            </a:stretch>
          </p:blipFill>
          <p:spPr>
            <a:xfrm>
              <a:off x="5704072" y="553344"/>
              <a:ext cx="821413" cy="28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Picture 125" descr="Picture 125"/>
            <p:cNvPicPr>
              <a:picLocks noChangeAspect="1"/>
            </p:cNvPicPr>
            <p:nvPr/>
          </p:nvPicPr>
          <p:blipFill>
            <a:blip r:embed="rId38">
              <a:extLst/>
            </a:blip>
            <a:srcRect l="20948" t="39780" r="24147" b="35406"/>
            <a:stretch>
              <a:fillRect/>
            </a:stretch>
          </p:blipFill>
          <p:spPr>
            <a:xfrm>
              <a:off x="5717452" y="1186651"/>
              <a:ext cx="794653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2" name="Picture 127" descr="Picture 127"/>
            <p:cNvPicPr>
              <a:picLocks noChangeAspect="1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5716350" y="1721418"/>
              <a:ext cx="796857" cy="3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Picture 129" descr="Picture 129"/>
            <p:cNvPicPr>
              <a:picLocks noChangeAspect="1"/>
            </p:cNvPicPr>
            <p:nvPr/>
          </p:nvPicPr>
          <p:blipFill>
            <a:blip r:embed="rId40">
              <a:extLst/>
            </a:blip>
            <a:stretch>
              <a:fillRect/>
            </a:stretch>
          </p:blipFill>
          <p:spPr>
            <a:xfrm>
              <a:off x="8527773" y="517344"/>
              <a:ext cx="681656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Picture 131" descr="Picture 131"/>
            <p:cNvPicPr>
              <a:picLocks noChangeAspect="1"/>
            </p:cNvPicPr>
            <p:nvPr/>
          </p:nvPicPr>
          <p:blipFill>
            <a:blip r:embed="rId41">
              <a:extLst/>
            </a:blip>
            <a:srcRect l="3571" t="20758" r="3398" b="20914"/>
            <a:stretch>
              <a:fillRect/>
            </a:stretch>
          </p:blipFill>
          <p:spPr>
            <a:xfrm>
              <a:off x="7531458" y="560860"/>
              <a:ext cx="870768" cy="272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5" name="Picture 133" descr="Picture 133"/>
            <p:cNvPicPr>
              <a:picLocks noChangeAspect="1"/>
            </p:cNvPicPr>
            <p:nvPr/>
          </p:nvPicPr>
          <p:blipFill>
            <a:blip r:embed="rId42">
              <a:extLst/>
            </a:blip>
            <a:stretch>
              <a:fillRect/>
            </a:stretch>
          </p:blipFill>
          <p:spPr>
            <a:xfrm>
              <a:off x="1043750" y="1703418"/>
              <a:ext cx="730011" cy="43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Picture 135" descr="Picture 135"/>
            <p:cNvPicPr>
              <a:picLocks noChangeAspect="1"/>
            </p:cNvPicPr>
            <p:nvPr/>
          </p:nvPicPr>
          <p:blipFill>
            <a:blip r:embed="rId43">
              <a:extLst/>
            </a:blip>
            <a:srcRect l="23916" t="28052" r="24296" b="28798"/>
            <a:stretch>
              <a:fillRect/>
            </a:stretch>
          </p:blipFill>
          <p:spPr>
            <a:xfrm>
              <a:off x="10375929" y="2365140"/>
              <a:ext cx="805803" cy="25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7" name="Picture 137" descr="Picture 137"/>
            <p:cNvPicPr>
              <a:picLocks noChangeAspect="1"/>
            </p:cNvPicPr>
            <p:nvPr/>
          </p:nvPicPr>
          <p:blipFill>
            <a:blip r:embed="rId44">
              <a:extLst/>
            </a:blip>
            <a:srcRect t="4506" b="24996"/>
            <a:stretch>
              <a:fillRect/>
            </a:stretch>
          </p:blipFill>
          <p:spPr>
            <a:xfrm>
              <a:off x="9454354" y="2329140"/>
              <a:ext cx="874932" cy="3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8" name="Picture 139" descr="Picture 139"/>
            <p:cNvPicPr>
              <a:picLocks noChangeAspect="1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9504127" y="571344"/>
              <a:ext cx="775386" cy="25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9" name="Picture 141" descr="Picture 141"/>
            <p:cNvPicPr>
              <a:picLocks noChangeAspect="1"/>
            </p:cNvPicPr>
            <p:nvPr/>
          </p:nvPicPr>
          <p:blipFill>
            <a:blip r:embed="rId46">
              <a:extLst/>
            </a:blip>
            <a:srcRect r="3187" b="35321"/>
            <a:stretch>
              <a:fillRect/>
            </a:stretch>
          </p:blipFill>
          <p:spPr>
            <a:xfrm>
              <a:off x="10352293" y="1811418"/>
              <a:ext cx="853075" cy="14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0" name="Picture 145" descr="Picture 145"/>
            <p:cNvPicPr>
              <a:picLocks noChangeAspect="1"/>
            </p:cNvPicPr>
            <p:nvPr/>
          </p:nvPicPr>
          <p:blipFill>
            <a:blip r:embed="rId47">
              <a:extLst/>
            </a:blip>
            <a:srcRect l="16689" t="50574" r="52458" b="37448"/>
            <a:stretch>
              <a:fillRect/>
            </a:stretch>
          </p:blipFill>
          <p:spPr>
            <a:xfrm>
              <a:off x="10366681" y="607344"/>
              <a:ext cx="824299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Picture 148" descr="Picture 148"/>
            <p:cNvPicPr>
              <a:picLocks noChangeAspect="1"/>
            </p:cNvPicPr>
            <p:nvPr/>
          </p:nvPicPr>
          <p:blipFill>
            <a:blip r:embed="rId48">
              <a:extLst/>
            </a:blip>
            <a:srcRect l="18975" t="22247" r="20937" b="16293"/>
            <a:stretch>
              <a:fillRect/>
            </a:stretch>
          </p:blipFill>
          <p:spPr>
            <a:xfrm>
              <a:off x="3875934" y="4170035"/>
              <a:ext cx="770048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Picture 150" descr="Picture 150"/>
            <p:cNvPicPr>
              <a:picLocks noChangeAspect="1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4753556" y="1042651"/>
              <a:ext cx="788770" cy="46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3" name="Picture 152" descr="Picture 152"/>
            <p:cNvPicPr>
              <a:picLocks noChangeAspect="1"/>
            </p:cNvPicPr>
            <p:nvPr/>
          </p:nvPicPr>
          <p:blipFill>
            <a:blip r:embed="rId50">
              <a:extLst/>
            </a:blip>
            <a:srcRect l="10317" t="33052" r="10317" b="33052"/>
            <a:stretch>
              <a:fillRect/>
            </a:stretch>
          </p:blipFill>
          <p:spPr>
            <a:xfrm>
              <a:off x="3923792" y="625344"/>
              <a:ext cx="674332" cy="14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Picture 154" descr="Picture 154"/>
            <p:cNvPicPr>
              <a:picLocks noChangeAspect="1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3990957" y="1613418"/>
              <a:ext cx="540001" cy="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Picture 156" descr="Picture 156"/>
            <p:cNvPicPr>
              <a:picLocks noChangeAspect="1"/>
            </p:cNvPicPr>
            <p:nvPr/>
          </p:nvPicPr>
          <p:blipFill>
            <a:blip r:embed="rId52">
              <a:extLst/>
            </a:blip>
            <a:srcRect t="40504" b="40504"/>
            <a:stretch>
              <a:fillRect/>
            </a:stretch>
          </p:blipFill>
          <p:spPr>
            <a:xfrm>
              <a:off x="4674045" y="1793418"/>
              <a:ext cx="947791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Picture 158" descr="Picture 158"/>
            <p:cNvPicPr>
              <a:picLocks noChangeAspect="1"/>
            </p:cNvPicPr>
            <p:nvPr/>
          </p:nvPicPr>
          <p:blipFill>
            <a:blip r:embed="rId53">
              <a:extLst/>
            </a:blip>
            <a:srcRect l="15525" t="17583" r="14294" b="10426"/>
            <a:stretch>
              <a:fillRect/>
            </a:stretch>
          </p:blipFill>
          <p:spPr>
            <a:xfrm>
              <a:off x="108297" y="4062034"/>
              <a:ext cx="842283" cy="57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Picture 160" descr="Picture 160"/>
            <p:cNvPicPr>
              <a:picLocks noChangeAspect="1"/>
            </p:cNvPicPr>
            <p:nvPr/>
          </p:nvPicPr>
          <p:blipFill>
            <a:blip r:embed="rId54">
              <a:extLst/>
            </a:blip>
            <a:stretch>
              <a:fillRect/>
            </a:stretch>
          </p:blipFill>
          <p:spPr>
            <a:xfrm>
              <a:off x="1004385" y="2311140"/>
              <a:ext cx="808742" cy="28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Picture 162" descr="Picture 162"/>
            <p:cNvPicPr>
              <a:picLocks noChangeAspect="1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2142898" y="1631418"/>
              <a:ext cx="509093" cy="50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Picture 164" descr="Picture 164"/>
            <p:cNvPicPr>
              <a:picLocks noChangeAspect="1"/>
            </p:cNvPicPr>
            <p:nvPr/>
          </p:nvPicPr>
          <p:blipFill>
            <a:blip r:embed="rId56">
              <a:extLst/>
            </a:blip>
            <a:srcRect b="13319"/>
            <a:stretch>
              <a:fillRect/>
            </a:stretch>
          </p:blipFill>
          <p:spPr>
            <a:xfrm>
              <a:off x="2085957" y="1006651"/>
              <a:ext cx="622975" cy="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Picture 166" descr="Picture 166"/>
            <p:cNvPicPr>
              <a:picLocks noChangeAspect="1"/>
            </p:cNvPicPr>
            <p:nvPr/>
          </p:nvPicPr>
          <p:blipFill>
            <a:blip r:embed="rId57">
              <a:extLst/>
            </a:blip>
            <a:srcRect l="13812" t="38425" r="15997" b="36246"/>
            <a:stretch>
              <a:fillRect/>
            </a:stretch>
          </p:blipFill>
          <p:spPr>
            <a:xfrm>
              <a:off x="2910452" y="607344"/>
              <a:ext cx="748239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5" name="Group 167"/>
            <p:cNvGrpSpPr/>
            <p:nvPr/>
          </p:nvGrpSpPr>
          <p:grpSpPr>
            <a:xfrm>
              <a:off x="83651" y="-1"/>
              <a:ext cx="1800001" cy="438035"/>
              <a:chOff x="0" y="0"/>
              <a:chExt cx="1800000" cy="438033"/>
            </a:xfrm>
          </p:grpSpPr>
          <p:sp>
            <p:nvSpPr>
              <p:cNvPr id="591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72A5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594" name="Rectangle 169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592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4772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593" name="CMDB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CMDB</a:t>
                  </a:r>
                </a:p>
              </p:txBody>
            </p:sp>
          </p:grpSp>
        </p:grpSp>
        <p:grpSp>
          <p:nvGrpSpPr>
            <p:cNvPr id="600" name="Group 180"/>
            <p:cNvGrpSpPr/>
            <p:nvPr/>
          </p:nvGrpSpPr>
          <p:grpSpPr>
            <a:xfrm>
              <a:off x="3803028" y="-1"/>
              <a:ext cx="1800001" cy="438035"/>
              <a:chOff x="0" y="0"/>
              <a:chExt cx="1800000" cy="438033"/>
            </a:xfrm>
          </p:grpSpPr>
          <p:sp>
            <p:nvSpPr>
              <p:cNvPr id="596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0A89">
                  <a:alpha val="7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599" name="Rectangle 182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597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E80A8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598" name="Communication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Communication</a:t>
                  </a:r>
                </a:p>
              </p:txBody>
            </p:sp>
          </p:grpSp>
        </p:grpSp>
        <p:grpSp>
          <p:nvGrpSpPr>
            <p:cNvPr id="605" name="Group 183"/>
            <p:cNvGrpSpPr/>
            <p:nvPr/>
          </p:nvGrpSpPr>
          <p:grpSpPr>
            <a:xfrm>
              <a:off x="1943339" y="-1"/>
              <a:ext cx="1800002" cy="438035"/>
              <a:chOff x="0" y="0"/>
              <a:chExt cx="1800000" cy="438033"/>
            </a:xfrm>
          </p:grpSpPr>
          <p:sp>
            <p:nvSpPr>
              <p:cNvPr id="601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CF2">
                  <a:alpha val="7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04" name="Rectangle 185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02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1EACF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03" name="Collaboration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Collaboration</a:t>
                  </a:r>
                </a:p>
              </p:txBody>
            </p:sp>
          </p:grpSp>
        </p:grpSp>
        <p:grpSp>
          <p:nvGrpSpPr>
            <p:cNvPr id="610" name="Group 186"/>
            <p:cNvGrpSpPr/>
            <p:nvPr/>
          </p:nvGrpSpPr>
          <p:grpSpPr>
            <a:xfrm>
              <a:off x="5662716" y="-1"/>
              <a:ext cx="1800001" cy="438035"/>
              <a:chOff x="0" y="0"/>
              <a:chExt cx="1800000" cy="438033"/>
            </a:xfrm>
          </p:grpSpPr>
          <p:sp>
            <p:nvSpPr>
              <p:cNvPr id="606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7490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09" name="Rectangle 188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07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08" name="Workflow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Workflow</a:t>
                  </a:r>
                </a:p>
              </p:txBody>
            </p:sp>
          </p:grpSp>
        </p:grpSp>
        <p:grpSp>
          <p:nvGrpSpPr>
            <p:cNvPr id="615" name="Group 189"/>
            <p:cNvGrpSpPr/>
            <p:nvPr/>
          </p:nvGrpSpPr>
          <p:grpSpPr>
            <a:xfrm>
              <a:off x="7522404" y="-1"/>
              <a:ext cx="1800001" cy="438035"/>
              <a:chOff x="0" y="0"/>
              <a:chExt cx="1800000" cy="438033"/>
            </a:xfrm>
          </p:grpSpPr>
          <p:sp>
            <p:nvSpPr>
              <p:cNvPr id="611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B9DD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14" name="Rectangle 191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12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ABB9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13" name="Telephone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Telephone</a:t>
                  </a:r>
                </a:p>
              </p:txBody>
            </p:sp>
          </p:grpSp>
        </p:grpSp>
        <p:grpSp>
          <p:nvGrpSpPr>
            <p:cNvPr id="620" name="Group 192"/>
            <p:cNvGrpSpPr/>
            <p:nvPr/>
          </p:nvGrpSpPr>
          <p:grpSpPr>
            <a:xfrm>
              <a:off x="9423782" y="-1"/>
              <a:ext cx="1800001" cy="438035"/>
              <a:chOff x="0" y="0"/>
              <a:chExt cx="1800000" cy="438033"/>
            </a:xfrm>
          </p:grpSpPr>
          <p:sp>
            <p:nvSpPr>
              <p:cNvPr id="616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19" name="Rectangle 194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17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7030A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18" name="Event Management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Event Management</a:t>
                  </a:r>
                </a:p>
              </p:txBody>
            </p:sp>
          </p:grpSp>
        </p:grpSp>
        <p:grpSp>
          <p:nvGrpSpPr>
            <p:cNvPr id="625" name="Group 195"/>
            <p:cNvGrpSpPr/>
            <p:nvPr/>
          </p:nvGrpSpPr>
          <p:grpSpPr>
            <a:xfrm>
              <a:off x="1943339" y="2485453"/>
              <a:ext cx="1800002" cy="438035"/>
              <a:chOff x="0" y="0"/>
              <a:chExt cx="1800000" cy="438033"/>
            </a:xfrm>
          </p:grpSpPr>
          <p:sp>
            <p:nvSpPr>
              <p:cNvPr id="621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24" name="Rectangle 197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22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00B05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23" name="Cloud Management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Cloud Management</a:t>
                  </a:r>
                </a:p>
              </p:txBody>
            </p:sp>
          </p:grpSp>
        </p:grpSp>
        <p:grpSp>
          <p:nvGrpSpPr>
            <p:cNvPr id="630" name="Group 198"/>
            <p:cNvGrpSpPr/>
            <p:nvPr/>
          </p:nvGrpSpPr>
          <p:grpSpPr>
            <a:xfrm>
              <a:off x="3803028" y="2485453"/>
              <a:ext cx="1800001" cy="438035"/>
              <a:chOff x="0" y="0"/>
              <a:chExt cx="1800000" cy="438033"/>
            </a:xfrm>
          </p:grpSpPr>
          <p:sp>
            <p:nvSpPr>
              <p:cNvPr id="626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>
                  <a:alpha val="7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29" name="Rectangle 200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27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00206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28" name="Project Management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Project Management</a:t>
                  </a:r>
                </a:p>
              </p:txBody>
            </p:sp>
          </p:grpSp>
        </p:grpSp>
        <p:grpSp>
          <p:nvGrpSpPr>
            <p:cNvPr id="635" name="Group 202"/>
            <p:cNvGrpSpPr/>
            <p:nvPr/>
          </p:nvGrpSpPr>
          <p:grpSpPr>
            <a:xfrm>
              <a:off x="5662716" y="2485453"/>
              <a:ext cx="1800001" cy="438035"/>
              <a:chOff x="0" y="0"/>
              <a:chExt cx="1800000" cy="438033"/>
            </a:xfrm>
          </p:grpSpPr>
          <p:sp>
            <p:nvSpPr>
              <p:cNvPr id="631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34" name="Rectangle 204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32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FF00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33" name="Service Desk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Service Desk</a:t>
                  </a:r>
                </a:p>
              </p:txBody>
            </p:sp>
          </p:grpSp>
        </p:grpSp>
        <p:grpSp>
          <p:nvGrpSpPr>
            <p:cNvPr id="640" name="Group 205"/>
            <p:cNvGrpSpPr/>
            <p:nvPr/>
          </p:nvGrpSpPr>
          <p:grpSpPr>
            <a:xfrm>
              <a:off x="7522404" y="2485453"/>
              <a:ext cx="1800001" cy="438035"/>
              <a:chOff x="0" y="0"/>
              <a:chExt cx="1800000" cy="438033"/>
            </a:xfrm>
          </p:grpSpPr>
          <p:sp>
            <p:nvSpPr>
              <p:cNvPr id="636" name="Snip Diagonal Corner Rectangle 37"/>
              <p:cNvSpPr/>
              <p:nvPr/>
            </p:nvSpPr>
            <p:spPr>
              <a:xfrm>
                <a:off x="830769" y="253472"/>
                <a:ext cx="969231" cy="18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grpSp>
            <p:nvGrpSpPr>
              <p:cNvPr id="639" name="Rectangle 207"/>
              <p:cNvGrpSpPr/>
              <p:nvPr/>
            </p:nvGrpSpPr>
            <p:grpSpPr>
              <a:xfrm>
                <a:off x="-1" y="0"/>
                <a:ext cx="1800002" cy="380421"/>
                <a:chOff x="0" y="0"/>
                <a:chExt cx="1800000" cy="380419"/>
              </a:xfrm>
            </p:grpSpPr>
            <p:sp>
              <p:nvSpPr>
                <p:cNvPr id="637" name="Rectangle"/>
                <p:cNvSpPr/>
                <p:nvPr/>
              </p:nvSpPr>
              <p:spPr>
                <a:xfrm>
                  <a:off x="-1" y="0"/>
                  <a:ext cx="1800002" cy="380420"/>
                </a:xfrm>
                <a:prstGeom prst="rect">
                  <a:avLst/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/>
                  <a:endParaRPr/>
                </a:p>
              </p:txBody>
            </p:sp>
            <p:sp>
              <p:nvSpPr>
                <p:cNvPr id="638" name="Data Capture"/>
                <p:cNvSpPr txBox="1"/>
                <p:nvPr/>
              </p:nvSpPr>
              <p:spPr>
                <a:xfrm>
                  <a:off x="-1" y="46319"/>
                  <a:ext cx="1800002" cy="2877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940" tIns="35940" rIns="35940" bIns="35940" numCol="1" anchor="ctr">
                  <a:spAutoFit/>
                </a:bodyPr>
                <a:lstStyle>
                  <a:lvl1pPr defTabSz="914400">
                    <a:defRPr sz="1400" b="1" spc="-2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Data Capture</a:t>
                  </a:r>
                </a:p>
              </p:txBody>
            </p:sp>
          </p:grpSp>
        </p:grpSp>
        <p:grpSp>
          <p:nvGrpSpPr>
            <p:cNvPr id="643" name="Group 210"/>
            <p:cNvGrpSpPr/>
            <p:nvPr/>
          </p:nvGrpSpPr>
          <p:grpSpPr>
            <a:xfrm>
              <a:off x="1943339" y="4629176"/>
              <a:ext cx="1800001" cy="184563"/>
              <a:chOff x="0" y="0"/>
              <a:chExt cx="1800000" cy="184562"/>
            </a:xfrm>
          </p:grpSpPr>
          <p:sp>
            <p:nvSpPr>
              <p:cNvPr id="641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42" name="Rectangle 209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00B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6" name="Group 211"/>
            <p:cNvGrpSpPr/>
            <p:nvPr/>
          </p:nvGrpSpPr>
          <p:grpSpPr>
            <a:xfrm>
              <a:off x="3803027" y="4629176"/>
              <a:ext cx="1800002" cy="184563"/>
              <a:chOff x="0" y="0"/>
              <a:chExt cx="1800000" cy="184562"/>
            </a:xfrm>
          </p:grpSpPr>
          <p:sp>
            <p:nvSpPr>
              <p:cNvPr id="644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>
                  <a:alpha val="7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45" name="Rectangle 213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0020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49" name="Group 214"/>
            <p:cNvGrpSpPr/>
            <p:nvPr/>
          </p:nvGrpSpPr>
          <p:grpSpPr>
            <a:xfrm>
              <a:off x="5662716" y="4629176"/>
              <a:ext cx="1800001" cy="184563"/>
              <a:chOff x="0" y="0"/>
              <a:chExt cx="1800000" cy="184562"/>
            </a:xfrm>
          </p:grpSpPr>
          <p:sp>
            <p:nvSpPr>
              <p:cNvPr id="647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48" name="Rectangle 216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FF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2" name="Group 217"/>
            <p:cNvGrpSpPr/>
            <p:nvPr/>
          </p:nvGrpSpPr>
          <p:grpSpPr>
            <a:xfrm>
              <a:off x="7522404" y="4616936"/>
              <a:ext cx="1800001" cy="184563"/>
              <a:chOff x="0" y="0"/>
              <a:chExt cx="1800000" cy="184562"/>
            </a:xfrm>
          </p:grpSpPr>
          <p:sp>
            <p:nvSpPr>
              <p:cNvPr id="650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51" name="Rectangle 219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5" name="Group 220"/>
            <p:cNvGrpSpPr/>
            <p:nvPr/>
          </p:nvGrpSpPr>
          <p:grpSpPr>
            <a:xfrm>
              <a:off x="83651" y="4629176"/>
              <a:ext cx="1800001" cy="184563"/>
              <a:chOff x="0" y="0"/>
              <a:chExt cx="1800000" cy="184562"/>
            </a:xfrm>
          </p:grpSpPr>
          <p:sp>
            <p:nvSpPr>
              <p:cNvPr id="653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72A5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54" name="Rectangle 222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4772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8" name="Group 229"/>
            <p:cNvGrpSpPr/>
            <p:nvPr/>
          </p:nvGrpSpPr>
          <p:grpSpPr>
            <a:xfrm>
              <a:off x="5662716" y="2153530"/>
              <a:ext cx="1800001" cy="184563"/>
              <a:chOff x="0" y="0"/>
              <a:chExt cx="1800000" cy="184562"/>
            </a:xfrm>
          </p:grpSpPr>
          <p:sp>
            <p:nvSpPr>
              <p:cNvPr id="656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alpha val="7490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57" name="Rectangle 231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61" name="Group 232"/>
            <p:cNvGrpSpPr/>
            <p:nvPr/>
          </p:nvGrpSpPr>
          <p:grpSpPr>
            <a:xfrm>
              <a:off x="7522404" y="2153530"/>
              <a:ext cx="1800001" cy="184563"/>
              <a:chOff x="0" y="0"/>
              <a:chExt cx="1800000" cy="184562"/>
            </a:xfrm>
          </p:grpSpPr>
          <p:sp>
            <p:nvSpPr>
              <p:cNvPr id="659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B9DD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60" name="Rectangle 234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ABB9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64" name="Group 235"/>
            <p:cNvGrpSpPr/>
            <p:nvPr/>
          </p:nvGrpSpPr>
          <p:grpSpPr>
            <a:xfrm>
              <a:off x="9423782" y="4629176"/>
              <a:ext cx="1800001" cy="184563"/>
              <a:chOff x="0" y="0"/>
              <a:chExt cx="1800000" cy="184562"/>
            </a:xfrm>
          </p:grpSpPr>
          <p:sp>
            <p:nvSpPr>
              <p:cNvPr id="662" name="Snip Diagonal Corner Rectangle 37"/>
              <p:cNvSpPr/>
              <p:nvPr/>
            </p:nvSpPr>
            <p:spPr>
              <a:xfrm>
                <a:off x="-1" y="-1"/>
                <a:ext cx="969232" cy="184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9543" y="0"/>
                    </a:lnTo>
                    <a:lnTo>
                      <a:pt x="21600" y="10800"/>
                    </a:lnTo>
                    <a:lnTo>
                      <a:pt x="21600" y="21600"/>
                    </a:lnTo>
                    <a:lnTo>
                      <a:pt x="2057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30A0">
                  <a:alpha val="74902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914400">
                  <a:defRPr sz="1400"/>
                </a:pPr>
                <a:endParaRPr/>
              </a:p>
            </p:txBody>
          </p:sp>
          <p:sp>
            <p:nvSpPr>
              <p:cNvPr id="663" name="Rectangle 237"/>
              <p:cNvSpPr/>
              <p:nvPr/>
            </p:nvSpPr>
            <p:spPr>
              <a:xfrm>
                <a:off x="-1" y="80801"/>
                <a:ext cx="1800002" cy="103762"/>
              </a:xfrm>
              <a:prstGeom prst="rect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665" name="Picture 242" descr="Picture 242"/>
            <p:cNvPicPr>
              <a:picLocks noChangeAspect="1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9429819" y="1078651"/>
              <a:ext cx="924001" cy="39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Picture 245" descr="Picture 245"/>
            <p:cNvPicPr>
              <a:picLocks noChangeAspect="1"/>
            </p:cNvPicPr>
            <p:nvPr/>
          </p:nvPicPr>
          <p:blipFill>
            <a:blip r:embed="rId59">
              <a:extLst/>
            </a:blip>
            <a:srcRect t="23791" b="12255"/>
            <a:stretch>
              <a:fillRect/>
            </a:stretch>
          </p:blipFill>
          <p:spPr>
            <a:xfrm>
              <a:off x="10384797" y="2869163"/>
              <a:ext cx="788068" cy="504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Picture 247" descr="Picture 247"/>
            <p:cNvPicPr>
              <a:picLocks noChangeAspect="1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9369196" y="4098035"/>
              <a:ext cx="1045248" cy="50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8" name="Picture 253" descr="Picture 253"/>
            <p:cNvPicPr>
              <a:picLocks noChangeAspect="1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10351106" y="4242035"/>
              <a:ext cx="855449" cy="2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9" name="Picture 256" descr="Picture 256"/>
            <p:cNvPicPr>
              <a:picLocks noChangeAspect="1"/>
            </p:cNvPicPr>
            <p:nvPr/>
          </p:nvPicPr>
          <p:blipFill>
            <a:blip r:embed="rId62">
              <a:extLst/>
            </a:blip>
            <a:srcRect t="34177" b="34048"/>
            <a:stretch>
              <a:fillRect/>
            </a:stretch>
          </p:blipFill>
          <p:spPr>
            <a:xfrm>
              <a:off x="8418600" y="1133661"/>
              <a:ext cx="900001" cy="285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0" name="Picture 258" descr="Picture 258"/>
            <p:cNvPicPr>
              <a:picLocks noChangeAspect="1"/>
            </p:cNvPicPr>
            <p:nvPr/>
          </p:nvPicPr>
          <p:blipFill>
            <a:blip r:embed="rId63">
              <a:extLst/>
            </a:blip>
            <a:srcRect t="37839" r="2788" b="38941"/>
            <a:stretch>
              <a:fillRect/>
            </a:stretch>
          </p:blipFill>
          <p:spPr>
            <a:xfrm>
              <a:off x="7590017" y="1793418"/>
              <a:ext cx="753649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Picture 263" descr="Picture 263"/>
            <p:cNvPicPr>
              <a:picLocks noChangeAspect="1"/>
            </p:cNvPicPr>
            <p:nvPr/>
          </p:nvPicPr>
          <p:blipFill>
            <a:blip r:embed="rId64">
              <a:extLst/>
            </a:blip>
            <a:srcRect l="3053" r="8980" b="23289"/>
            <a:stretch>
              <a:fillRect/>
            </a:stretch>
          </p:blipFill>
          <p:spPr>
            <a:xfrm>
              <a:off x="8508238" y="1731531"/>
              <a:ext cx="720726" cy="303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Picture 267" descr="Picture 267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657" t="7569" r="7410" b="8184"/>
            <a:stretch>
              <a:fillRect/>
            </a:stretch>
          </p:blipFill>
          <p:spPr>
            <a:xfrm>
              <a:off x="2934647" y="1024651"/>
              <a:ext cx="699850" cy="50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Picture 272" descr="Picture 272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4724" t="34837" r="11128" b="35547"/>
            <a:stretch>
              <a:fillRect/>
            </a:stretch>
          </p:blipFill>
          <p:spPr>
            <a:xfrm>
              <a:off x="2368222" y="4170035"/>
              <a:ext cx="901305" cy="36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Picture 274" descr="Picture 274"/>
            <p:cNvPicPr>
              <a:picLocks noChangeAspect="1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8679851" y="3432781"/>
              <a:ext cx="377499" cy="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Picture 276" descr="Picture 276"/>
            <p:cNvPicPr>
              <a:picLocks noChangeAspect="1"/>
            </p:cNvPicPr>
            <p:nvPr/>
          </p:nvPicPr>
          <p:blipFill>
            <a:blip r:embed="rId66">
              <a:extLst/>
            </a:blip>
            <a:srcRect l="5995" t="46396" r="42008" b="33446"/>
            <a:stretch>
              <a:fillRect/>
            </a:stretch>
          </p:blipFill>
          <p:spPr>
            <a:xfrm>
              <a:off x="8455869" y="3031163"/>
              <a:ext cx="825464" cy="18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Rectangle: Rounded Corners 17"/>
          <p:cNvSpPr/>
          <p:nvPr/>
        </p:nvSpPr>
        <p:spPr>
          <a:xfrm>
            <a:off x="5167422" y="1560085"/>
            <a:ext cx="6836736" cy="4320001"/>
          </a:xfrm>
          <a:prstGeom prst="roundRect">
            <a:avLst>
              <a:gd name="adj" fmla="val 5697"/>
            </a:avLst>
          </a:prstGeom>
          <a:ln w="19050">
            <a:solidFill>
              <a:srgbClr val="ABB9DD"/>
            </a:solidFill>
            <a:prstDash val="dash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9" name="Trapezoid 68"/>
          <p:cNvSpPr/>
          <p:nvPr/>
        </p:nvSpPr>
        <p:spPr>
          <a:xfrm rot="16200000">
            <a:off x="2603606" y="3268471"/>
            <a:ext cx="4726882" cy="899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084" y="0"/>
                </a:lnTo>
                <a:lnTo>
                  <a:pt x="16516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0" name="Title 1"/>
          <p:cNvSpPr txBox="1">
            <a:spLocks noGrp="1"/>
          </p:cNvSpPr>
          <p:nvPr>
            <p:ph type="title"/>
          </p:nvPr>
        </p:nvSpPr>
        <p:spPr>
          <a:xfrm>
            <a:off x="609441" y="409314"/>
            <a:ext cx="10969943" cy="62558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t>ASM: key use cases</a:t>
            </a:r>
          </a:p>
        </p:txBody>
      </p:sp>
      <p:sp>
        <p:nvSpPr>
          <p:cNvPr id="681" name="TextBox 46"/>
          <p:cNvSpPr txBox="1"/>
          <p:nvPr/>
        </p:nvSpPr>
        <p:spPr>
          <a:xfrm>
            <a:off x="609440" y="1030941"/>
            <a:ext cx="1096994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>
                <a:solidFill>
                  <a:srgbClr val="595959"/>
                </a:solidFill>
              </a:defRPr>
            </a:lvl1pPr>
          </a:lstStyle>
          <a:p>
            <a:r>
              <a:t>Single application – multiple uses</a:t>
            </a:r>
          </a:p>
        </p:txBody>
      </p:sp>
      <p:grpSp>
        <p:nvGrpSpPr>
          <p:cNvPr id="772" name="Group 18"/>
          <p:cNvGrpSpPr/>
          <p:nvPr/>
        </p:nvGrpSpPr>
        <p:grpSpPr>
          <a:xfrm>
            <a:off x="5547793" y="1740036"/>
            <a:ext cx="6253284" cy="3989569"/>
            <a:chOff x="0" y="0"/>
            <a:chExt cx="6253283" cy="3989567"/>
          </a:xfrm>
        </p:grpSpPr>
        <p:grpSp>
          <p:nvGrpSpPr>
            <p:cNvPr id="684" name="Rectangle: Rounded Corners 63"/>
            <p:cNvGrpSpPr/>
            <p:nvPr/>
          </p:nvGrpSpPr>
          <p:grpSpPr>
            <a:xfrm>
              <a:off x="0" y="0"/>
              <a:ext cx="6253284" cy="286498"/>
              <a:chOff x="0" y="0"/>
              <a:chExt cx="6253282" cy="286497"/>
            </a:xfrm>
          </p:grpSpPr>
          <p:sp>
            <p:nvSpPr>
              <p:cNvPr id="682" name="Rounded Rectangle"/>
              <p:cNvSpPr/>
              <p:nvPr/>
            </p:nvSpPr>
            <p:spPr>
              <a:xfrm>
                <a:off x="0" y="0"/>
                <a:ext cx="6253283" cy="286498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683" name="ITSM"/>
              <p:cNvSpPr txBox="1"/>
              <p:nvPr/>
            </p:nvSpPr>
            <p:spPr>
              <a:xfrm>
                <a:off x="13986" y="8631"/>
                <a:ext cx="6225310" cy="26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ITSM</a:t>
                </a:r>
              </a:p>
            </p:txBody>
          </p:sp>
        </p:grpSp>
        <p:grpSp>
          <p:nvGrpSpPr>
            <p:cNvPr id="687" name="Rectangle: Rounded Corners 64"/>
            <p:cNvGrpSpPr/>
            <p:nvPr/>
          </p:nvGrpSpPr>
          <p:grpSpPr>
            <a:xfrm>
              <a:off x="0" y="3219333"/>
              <a:ext cx="6253201" cy="286499"/>
              <a:chOff x="0" y="0"/>
              <a:chExt cx="6253200" cy="286497"/>
            </a:xfrm>
          </p:grpSpPr>
          <p:sp>
            <p:nvSpPr>
              <p:cNvPr id="685" name="Rounded Rectangle"/>
              <p:cNvSpPr/>
              <p:nvPr/>
            </p:nvSpPr>
            <p:spPr>
              <a:xfrm>
                <a:off x="0" y="0"/>
                <a:ext cx="6253201" cy="286498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686" name="Digital Transformation"/>
              <p:cNvSpPr txBox="1"/>
              <p:nvPr/>
            </p:nvSpPr>
            <p:spPr>
              <a:xfrm>
                <a:off x="13985" y="27681"/>
                <a:ext cx="6225230" cy="2311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9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Digital Transformation</a:t>
                </a:r>
              </a:p>
            </p:txBody>
          </p:sp>
        </p:grpSp>
        <p:grpSp>
          <p:nvGrpSpPr>
            <p:cNvPr id="690" name="Rectangle: Rounded Corners 65"/>
            <p:cNvGrpSpPr/>
            <p:nvPr/>
          </p:nvGrpSpPr>
          <p:grpSpPr>
            <a:xfrm>
              <a:off x="0" y="3644131"/>
              <a:ext cx="900001" cy="345437"/>
              <a:chOff x="0" y="0"/>
              <a:chExt cx="900000" cy="345435"/>
            </a:xfrm>
          </p:grpSpPr>
          <p:sp>
            <p:nvSpPr>
              <p:cNvPr id="688" name="Rounded Rectangle"/>
              <p:cNvSpPr/>
              <p:nvPr/>
            </p:nvSpPr>
            <p:spPr>
              <a:xfrm>
                <a:off x="0" y="29469"/>
                <a:ext cx="900001" cy="286498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689" name="Case Management"/>
              <p:cNvSpPr txBox="1"/>
              <p:nvPr/>
            </p:nvSpPr>
            <p:spPr>
              <a:xfrm>
                <a:off x="13986" y="0"/>
                <a:ext cx="872028" cy="345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8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Case Management</a:t>
                </a:r>
              </a:p>
            </p:txBody>
          </p:sp>
        </p:grpSp>
        <p:grpSp>
          <p:nvGrpSpPr>
            <p:cNvPr id="693" name="Rectangle: Rounded Corners 66"/>
            <p:cNvGrpSpPr/>
            <p:nvPr/>
          </p:nvGrpSpPr>
          <p:grpSpPr>
            <a:xfrm>
              <a:off x="5353200" y="3673600"/>
              <a:ext cx="900001" cy="286499"/>
              <a:chOff x="0" y="0"/>
              <a:chExt cx="900000" cy="286497"/>
            </a:xfrm>
          </p:grpSpPr>
          <p:sp>
            <p:nvSpPr>
              <p:cNvPr id="691" name="Rounded Rectangle"/>
              <p:cNvSpPr/>
              <p:nvPr/>
            </p:nvSpPr>
            <p:spPr>
              <a:xfrm>
                <a:off x="0" y="0"/>
                <a:ext cx="900001" cy="286498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692" name="MSPs"/>
              <p:cNvSpPr txBox="1"/>
              <p:nvPr/>
            </p:nvSpPr>
            <p:spPr>
              <a:xfrm>
                <a:off x="13986" y="34030"/>
                <a:ext cx="872028" cy="218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8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MSPs</a:t>
                </a:r>
              </a:p>
            </p:txBody>
          </p:sp>
        </p:grpSp>
        <p:grpSp>
          <p:nvGrpSpPr>
            <p:cNvPr id="696" name="Rectangle: Rounded Corners 67"/>
            <p:cNvGrpSpPr/>
            <p:nvPr/>
          </p:nvGrpSpPr>
          <p:grpSpPr>
            <a:xfrm>
              <a:off x="3211920" y="3673600"/>
              <a:ext cx="900001" cy="286499"/>
              <a:chOff x="0" y="0"/>
              <a:chExt cx="900000" cy="286497"/>
            </a:xfrm>
          </p:grpSpPr>
          <p:sp>
            <p:nvSpPr>
              <p:cNvPr id="694" name="Rounded Rectangle"/>
              <p:cNvSpPr/>
              <p:nvPr/>
            </p:nvSpPr>
            <p:spPr>
              <a:xfrm>
                <a:off x="0" y="0"/>
                <a:ext cx="900001" cy="286498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695" name="Automated Request Fulfilment"/>
              <p:cNvSpPr txBox="1"/>
              <p:nvPr/>
            </p:nvSpPr>
            <p:spPr>
              <a:xfrm>
                <a:off x="13986" y="16248"/>
                <a:ext cx="872028" cy="254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914400">
                  <a:defRPr sz="8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Automated Request Fulfilment</a:t>
                </a:r>
              </a:p>
            </p:txBody>
          </p:sp>
        </p:grpSp>
        <p:grpSp>
          <p:nvGrpSpPr>
            <p:cNvPr id="699" name="Rectangle: Rounded Corners 68"/>
            <p:cNvGrpSpPr/>
            <p:nvPr/>
          </p:nvGrpSpPr>
          <p:grpSpPr>
            <a:xfrm>
              <a:off x="1070640" y="3673600"/>
              <a:ext cx="900001" cy="286500"/>
              <a:chOff x="0" y="0"/>
              <a:chExt cx="900000" cy="286499"/>
            </a:xfrm>
          </p:grpSpPr>
          <p:sp>
            <p:nvSpPr>
              <p:cNvPr id="697" name="Rounded Rectangle"/>
              <p:cNvSpPr/>
              <p:nvPr/>
            </p:nvSpPr>
            <p:spPr>
              <a:xfrm>
                <a:off x="0" y="0"/>
                <a:ext cx="900001" cy="286500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 sz="800" b="1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8" name="BPM"/>
              <p:cNvSpPr txBox="1"/>
              <p:nvPr/>
            </p:nvSpPr>
            <p:spPr>
              <a:xfrm>
                <a:off x="13986" y="34031"/>
                <a:ext cx="872028" cy="218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8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BPM</a:t>
                </a:r>
              </a:p>
            </p:txBody>
          </p:sp>
        </p:grpSp>
        <p:grpSp>
          <p:nvGrpSpPr>
            <p:cNvPr id="702" name="Rectangle: Rounded Corners 69"/>
            <p:cNvGrpSpPr/>
            <p:nvPr/>
          </p:nvGrpSpPr>
          <p:grpSpPr>
            <a:xfrm>
              <a:off x="4282560" y="3673600"/>
              <a:ext cx="900001" cy="286499"/>
              <a:chOff x="0" y="0"/>
              <a:chExt cx="900000" cy="286497"/>
            </a:xfrm>
          </p:grpSpPr>
          <p:sp>
            <p:nvSpPr>
              <p:cNvPr id="700" name="Rounded Rectangle"/>
              <p:cNvSpPr/>
              <p:nvPr/>
            </p:nvSpPr>
            <p:spPr>
              <a:xfrm>
                <a:off x="0" y="0"/>
                <a:ext cx="900001" cy="286498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701" name="RPA"/>
              <p:cNvSpPr txBox="1"/>
              <p:nvPr/>
            </p:nvSpPr>
            <p:spPr>
              <a:xfrm>
                <a:off x="13986" y="34030"/>
                <a:ext cx="872028" cy="218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8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RPA</a:t>
                </a:r>
              </a:p>
            </p:txBody>
          </p:sp>
        </p:grpSp>
        <p:grpSp>
          <p:nvGrpSpPr>
            <p:cNvPr id="724" name="Group 26"/>
            <p:cNvGrpSpPr/>
            <p:nvPr/>
          </p:nvGrpSpPr>
          <p:grpSpPr>
            <a:xfrm>
              <a:off x="0" y="453242"/>
              <a:ext cx="6253284" cy="720001"/>
              <a:chOff x="0" y="0"/>
              <a:chExt cx="6253282" cy="719999"/>
            </a:xfrm>
          </p:grpSpPr>
          <p:grpSp>
            <p:nvGrpSpPr>
              <p:cNvPr id="705" name="Rectangle: Rounded Corners 80"/>
              <p:cNvGrpSpPr/>
              <p:nvPr/>
            </p:nvGrpSpPr>
            <p:grpSpPr>
              <a:xfrm>
                <a:off x="2766642" y="0"/>
                <a:ext cx="720001" cy="720000"/>
                <a:chOff x="0" y="0"/>
                <a:chExt cx="719999" cy="719999"/>
              </a:xfrm>
            </p:grpSpPr>
            <p:sp>
              <p:nvSpPr>
                <p:cNvPr id="703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defRPr sz="9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4" name="Change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Change Management</a:t>
                  </a:r>
                </a:p>
              </p:txBody>
            </p:sp>
          </p:grpSp>
          <p:grpSp>
            <p:nvGrpSpPr>
              <p:cNvPr id="708" name="Rectangle: Rounded Corners 79"/>
              <p:cNvGrpSpPr/>
              <p:nvPr/>
            </p:nvGrpSpPr>
            <p:grpSpPr>
              <a:xfrm>
                <a:off x="0" y="0"/>
                <a:ext cx="720001" cy="720000"/>
                <a:chOff x="0" y="0"/>
                <a:chExt cx="719999" cy="719999"/>
              </a:xfrm>
            </p:grpSpPr>
            <p:sp>
              <p:nvSpPr>
                <p:cNvPr id="706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07" name="Service Desk"/>
                <p:cNvSpPr txBox="1"/>
                <p:nvPr/>
              </p:nvSpPr>
              <p:spPr>
                <a:xfrm>
                  <a:off x="35148" y="290149"/>
                  <a:ext cx="649704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Service Desk</a:t>
                  </a:r>
                </a:p>
              </p:txBody>
            </p:sp>
          </p:grpSp>
          <p:grpSp>
            <p:nvGrpSpPr>
              <p:cNvPr id="711" name="Rectangle: Rounded Corners 83"/>
              <p:cNvGrpSpPr/>
              <p:nvPr/>
            </p:nvGrpSpPr>
            <p:grpSpPr>
              <a:xfrm>
                <a:off x="922214" y="0"/>
                <a:ext cx="720001" cy="720000"/>
                <a:chOff x="0" y="0"/>
                <a:chExt cx="719999" cy="719999"/>
              </a:xfrm>
            </p:grpSpPr>
            <p:sp>
              <p:nvSpPr>
                <p:cNvPr id="709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10" name="Event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Event Management</a:t>
                  </a:r>
                </a:p>
              </p:txBody>
            </p:sp>
          </p:grpSp>
          <p:grpSp>
            <p:nvGrpSpPr>
              <p:cNvPr id="714" name="Rectangle: Rounded Corners 109"/>
              <p:cNvGrpSpPr/>
              <p:nvPr/>
            </p:nvGrpSpPr>
            <p:grpSpPr>
              <a:xfrm>
                <a:off x="4611070" y="0"/>
                <a:ext cx="720001" cy="720000"/>
                <a:chOff x="0" y="0"/>
                <a:chExt cx="719999" cy="719999"/>
              </a:xfrm>
            </p:grpSpPr>
            <p:sp>
              <p:nvSpPr>
                <p:cNvPr id="712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13" name="Strategy Generation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Strategy Generation</a:t>
                  </a:r>
                </a:p>
              </p:txBody>
            </p:sp>
          </p:grpSp>
          <p:grpSp>
            <p:nvGrpSpPr>
              <p:cNvPr id="717" name="Rectangle: Rounded Corners 98"/>
              <p:cNvGrpSpPr/>
              <p:nvPr/>
            </p:nvGrpSpPr>
            <p:grpSpPr>
              <a:xfrm>
                <a:off x="3688856" y="0"/>
                <a:ext cx="720001" cy="720000"/>
                <a:chOff x="0" y="0"/>
                <a:chExt cx="719999" cy="719999"/>
              </a:xfrm>
            </p:grpSpPr>
            <p:sp>
              <p:nvSpPr>
                <p:cNvPr id="715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16" name="Service Level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Service Level Management</a:t>
                  </a:r>
                </a:p>
              </p:txBody>
            </p:sp>
          </p:grpSp>
          <p:grpSp>
            <p:nvGrpSpPr>
              <p:cNvPr id="720" name="Rectangle: Rounded Corners 106"/>
              <p:cNvGrpSpPr/>
              <p:nvPr/>
            </p:nvGrpSpPr>
            <p:grpSpPr>
              <a:xfrm>
                <a:off x="5533282" y="0"/>
                <a:ext cx="720001" cy="720000"/>
                <a:chOff x="0" y="0"/>
                <a:chExt cx="719999" cy="719999"/>
              </a:xfrm>
            </p:grpSpPr>
            <p:sp>
              <p:nvSpPr>
                <p:cNvPr id="718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19" name="Financial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Financial Management</a:t>
                  </a:r>
                </a:p>
              </p:txBody>
            </p:sp>
          </p:grpSp>
          <p:grpSp>
            <p:nvGrpSpPr>
              <p:cNvPr id="723" name="Rectangle: Rounded Corners 104"/>
              <p:cNvGrpSpPr/>
              <p:nvPr/>
            </p:nvGrpSpPr>
            <p:grpSpPr>
              <a:xfrm>
                <a:off x="1844428" y="0"/>
                <a:ext cx="720001" cy="720000"/>
                <a:chOff x="0" y="0"/>
                <a:chExt cx="719999" cy="719999"/>
              </a:xfrm>
            </p:grpSpPr>
            <p:sp>
              <p:nvSpPr>
                <p:cNvPr id="721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25400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22" name="Service Catalogue Management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Service Catalogue Management</a:t>
                  </a:r>
                </a:p>
              </p:txBody>
            </p:sp>
          </p:grpSp>
        </p:grpSp>
        <p:grpSp>
          <p:nvGrpSpPr>
            <p:cNvPr id="746" name="Group 27"/>
            <p:cNvGrpSpPr/>
            <p:nvPr/>
          </p:nvGrpSpPr>
          <p:grpSpPr>
            <a:xfrm>
              <a:off x="0" y="2226731"/>
              <a:ext cx="6253284" cy="720001"/>
              <a:chOff x="0" y="0"/>
              <a:chExt cx="6253282" cy="719999"/>
            </a:xfrm>
          </p:grpSpPr>
          <p:grpSp>
            <p:nvGrpSpPr>
              <p:cNvPr id="727" name="Rectangle: Rounded Corners 80"/>
              <p:cNvGrpSpPr/>
              <p:nvPr/>
            </p:nvGrpSpPr>
            <p:grpSpPr>
              <a:xfrm>
                <a:off x="922214" y="0"/>
                <a:ext cx="720001" cy="720000"/>
                <a:chOff x="0" y="0"/>
                <a:chExt cx="719999" cy="719999"/>
              </a:xfrm>
            </p:grpSpPr>
            <p:sp>
              <p:nvSpPr>
                <p:cNvPr id="725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26" name="Known Error"/>
                <p:cNvSpPr txBox="1"/>
                <p:nvPr/>
              </p:nvSpPr>
              <p:spPr>
                <a:xfrm>
                  <a:off x="35148" y="290149"/>
                  <a:ext cx="649704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Known Error</a:t>
                  </a:r>
                </a:p>
              </p:txBody>
            </p:sp>
          </p:grpSp>
          <p:grpSp>
            <p:nvGrpSpPr>
              <p:cNvPr id="730" name="Rectangle: Rounded Corners 100"/>
              <p:cNvGrpSpPr/>
              <p:nvPr/>
            </p:nvGrpSpPr>
            <p:grpSpPr>
              <a:xfrm>
                <a:off x="5533282" y="0"/>
                <a:ext cx="720001" cy="720000"/>
                <a:chOff x="0" y="0"/>
                <a:chExt cx="719999" cy="719999"/>
              </a:xfrm>
            </p:grpSpPr>
            <p:sp>
              <p:nvSpPr>
                <p:cNvPr id="728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25400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29" name="Capacity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Capacity Management</a:t>
                  </a:r>
                </a:p>
              </p:txBody>
            </p:sp>
          </p:grpSp>
          <p:grpSp>
            <p:nvGrpSpPr>
              <p:cNvPr id="733" name="Rectangle: Rounded Corners 107"/>
              <p:cNvGrpSpPr/>
              <p:nvPr/>
            </p:nvGrpSpPr>
            <p:grpSpPr>
              <a:xfrm>
                <a:off x="4611070" y="0"/>
                <a:ext cx="720001" cy="720000"/>
                <a:chOff x="0" y="0"/>
                <a:chExt cx="719999" cy="719999"/>
              </a:xfrm>
            </p:grpSpPr>
            <p:sp>
              <p:nvSpPr>
                <p:cNvPr id="731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32" name="Service Portfolio Management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Service Portfolio Management</a:t>
                  </a:r>
                </a:p>
              </p:txBody>
            </p:sp>
          </p:grpSp>
          <p:grpSp>
            <p:nvGrpSpPr>
              <p:cNvPr id="736" name="Rectangle: Rounded Corners 102"/>
              <p:cNvGrpSpPr/>
              <p:nvPr/>
            </p:nvGrpSpPr>
            <p:grpSpPr>
              <a:xfrm>
                <a:off x="0" y="0"/>
                <a:ext cx="720001" cy="720000"/>
                <a:chOff x="0" y="0"/>
                <a:chExt cx="719999" cy="719999"/>
              </a:xfrm>
            </p:grpSpPr>
            <p:sp>
              <p:nvSpPr>
                <p:cNvPr id="734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35" name="Information Security Management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Information Security Management</a:t>
                  </a:r>
                </a:p>
              </p:txBody>
            </p:sp>
          </p:grpSp>
          <p:grpSp>
            <p:nvGrpSpPr>
              <p:cNvPr id="739" name="Rectangle: Rounded Corners 96"/>
              <p:cNvGrpSpPr/>
              <p:nvPr/>
            </p:nvGrpSpPr>
            <p:grpSpPr>
              <a:xfrm>
                <a:off x="3688856" y="0"/>
                <a:ext cx="720001" cy="720000"/>
                <a:chOff x="0" y="0"/>
                <a:chExt cx="719999" cy="719999"/>
              </a:xfrm>
            </p:grpSpPr>
            <p:sp>
              <p:nvSpPr>
                <p:cNvPr id="737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38" name="Knowledge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Knowledge Management</a:t>
                  </a:r>
                </a:p>
              </p:txBody>
            </p:sp>
          </p:grpSp>
          <p:grpSp>
            <p:nvGrpSpPr>
              <p:cNvPr id="742" name="Rectangle: Rounded Corners 98"/>
              <p:cNvGrpSpPr/>
              <p:nvPr/>
            </p:nvGrpSpPr>
            <p:grpSpPr>
              <a:xfrm>
                <a:off x="1844428" y="0"/>
                <a:ext cx="720001" cy="720000"/>
                <a:chOff x="0" y="0"/>
                <a:chExt cx="719999" cy="719999"/>
              </a:xfrm>
            </p:grpSpPr>
            <p:sp>
              <p:nvSpPr>
                <p:cNvPr id="740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25400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defRPr sz="9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1" name="Governance &amp; Compliance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Governance &amp; Compliance</a:t>
                  </a:r>
                </a:p>
              </p:txBody>
            </p:sp>
          </p:grpSp>
          <p:grpSp>
            <p:nvGrpSpPr>
              <p:cNvPr id="745" name="Rectangle: Rounded Corners 94"/>
              <p:cNvGrpSpPr/>
              <p:nvPr/>
            </p:nvGrpSpPr>
            <p:grpSpPr>
              <a:xfrm>
                <a:off x="2766642" y="0"/>
                <a:ext cx="720001" cy="720000"/>
                <a:chOff x="0" y="0"/>
                <a:chExt cx="719999" cy="719999"/>
              </a:xfrm>
            </p:grpSpPr>
            <p:sp>
              <p:nvSpPr>
                <p:cNvPr id="743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44" name="Service Validation &amp; Testing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Service Validation &amp; Testing</a:t>
                  </a:r>
                </a:p>
              </p:txBody>
            </p:sp>
          </p:grpSp>
        </p:grpSp>
        <p:grpSp>
          <p:nvGrpSpPr>
            <p:cNvPr id="768" name="Group 28"/>
            <p:cNvGrpSpPr/>
            <p:nvPr/>
          </p:nvGrpSpPr>
          <p:grpSpPr>
            <a:xfrm>
              <a:off x="0" y="1339986"/>
              <a:ext cx="6253284" cy="720001"/>
              <a:chOff x="0" y="0"/>
              <a:chExt cx="6253282" cy="719999"/>
            </a:xfrm>
          </p:grpSpPr>
          <p:grpSp>
            <p:nvGrpSpPr>
              <p:cNvPr id="749" name="Rectangle: Rounded Corners 80"/>
              <p:cNvGrpSpPr/>
              <p:nvPr/>
            </p:nvGrpSpPr>
            <p:grpSpPr>
              <a:xfrm>
                <a:off x="0" y="0"/>
                <a:ext cx="720001" cy="720000"/>
                <a:chOff x="0" y="0"/>
                <a:chExt cx="719999" cy="719999"/>
              </a:xfrm>
            </p:grpSpPr>
            <p:sp>
              <p:nvSpPr>
                <p:cNvPr id="747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48" name="Incident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Incident Management</a:t>
                  </a:r>
                </a:p>
              </p:txBody>
            </p:sp>
          </p:grpSp>
          <p:grpSp>
            <p:nvGrpSpPr>
              <p:cNvPr id="752" name="Rectangle: Rounded Corners 80"/>
              <p:cNvGrpSpPr/>
              <p:nvPr/>
            </p:nvGrpSpPr>
            <p:grpSpPr>
              <a:xfrm>
                <a:off x="922214" y="0"/>
                <a:ext cx="720001" cy="720000"/>
                <a:chOff x="0" y="0"/>
                <a:chExt cx="719999" cy="719999"/>
              </a:xfrm>
            </p:grpSpPr>
            <p:sp>
              <p:nvSpPr>
                <p:cNvPr id="750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51" name="Problem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Problem Management</a:t>
                  </a:r>
                </a:p>
              </p:txBody>
            </p:sp>
          </p:grpSp>
          <p:grpSp>
            <p:nvGrpSpPr>
              <p:cNvPr id="755" name="Rectangle: Rounded Corners 99"/>
              <p:cNvGrpSpPr/>
              <p:nvPr/>
            </p:nvGrpSpPr>
            <p:grpSpPr>
              <a:xfrm>
                <a:off x="1844428" y="0"/>
                <a:ext cx="720001" cy="720000"/>
                <a:chOff x="0" y="0"/>
                <a:chExt cx="719999" cy="719999"/>
              </a:xfrm>
            </p:grpSpPr>
            <p:sp>
              <p:nvSpPr>
                <p:cNvPr id="753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25400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54" name="Availability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Availability Management</a:t>
                  </a:r>
                </a:p>
              </p:txBody>
            </p:sp>
          </p:grpSp>
          <p:grpSp>
            <p:nvGrpSpPr>
              <p:cNvPr id="758" name="Rectangle: Rounded Corners 87"/>
              <p:cNvGrpSpPr/>
              <p:nvPr/>
            </p:nvGrpSpPr>
            <p:grpSpPr>
              <a:xfrm>
                <a:off x="2766642" y="0"/>
                <a:ext cx="720001" cy="720000"/>
                <a:chOff x="0" y="0"/>
                <a:chExt cx="719999" cy="719999"/>
              </a:xfrm>
            </p:grpSpPr>
            <p:sp>
              <p:nvSpPr>
                <p:cNvPr id="756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57" name="IT Ops Management"/>
                <p:cNvSpPr txBox="1"/>
                <p:nvPr/>
              </p:nvSpPr>
              <p:spPr>
                <a:xfrm>
                  <a:off x="35148" y="220299"/>
                  <a:ext cx="649704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IT Ops Management</a:t>
                  </a:r>
                </a:p>
              </p:txBody>
            </p:sp>
          </p:grpSp>
          <p:grpSp>
            <p:nvGrpSpPr>
              <p:cNvPr id="761" name="Rectangle: Rounded Corners 101"/>
              <p:cNvGrpSpPr/>
              <p:nvPr/>
            </p:nvGrpSpPr>
            <p:grpSpPr>
              <a:xfrm>
                <a:off x="4611070" y="0"/>
                <a:ext cx="720001" cy="720000"/>
                <a:chOff x="0" y="0"/>
                <a:chExt cx="719999" cy="719999"/>
              </a:xfrm>
            </p:grpSpPr>
            <p:sp>
              <p:nvSpPr>
                <p:cNvPr id="759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60" name="IT Service Continuity Management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IT Service Continuity Management</a:t>
                  </a:r>
                </a:p>
              </p:txBody>
            </p:sp>
          </p:grpSp>
          <p:grpSp>
            <p:nvGrpSpPr>
              <p:cNvPr id="764" name="Rectangle: Rounded Corners 98"/>
              <p:cNvGrpSpPr/>
              <p:nvPr/>
            </p:nvGrpSpPr>
            <p:grpSpPr>
              <a:xfrm>
                <a:off x="5533282" y="0"/>
                <a:ext cx="720001" cy="720000"/>
                <a:chOff x="0" y="0"/>
                <a:chExt cx="719999" cy="719999"/>
              </a:xfrm>
            </p:grpSpPr>
            <p:sp>
              <p:nvSpPr>
                <p:cNvPr id="762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63" name="Supplier &amp; Contract Management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Supplier &amp; Contract Management</a:t>
                  </a:r>
                </a:p>
              </p:txBody>
            </p:sp>
          </p:grpSp>
          <p:grpSp>
            <p:nvGrpSpPr>
              <p:cNvPr id="767" name="Rectangle: Rounded Corners 92"/>
              <p:cNvGrpSpPr/>
              <p:nvPr/>
            </p:nvGrpSpPr>
            <p:grpSpPr>
              <a:xfrm>
                <a:off x="3688856" y="0"/>
                <a:ext cx="720001" cy="720000"/>
                <a:chOff x="0" y="0"/>
                <a:chExt cx="719999" cy="719999"/>
              </a:xfrm>
            </p:grpSpPr>
            <p:sp>
              <p:nvSpPr>
                <p:cNvPr id="765" name="Rounded Rectangle"/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808080"/>
                </a:solidFill>
                <a:ln w="158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/>
                  <a:endParaRPr/>
                </a:p>
              </p:txBody>
            </p:sp>
            <p:sp>
              <p:nvSpPr>
                <p:cNvPr id="766" name="Release &amp; Deployment Management"/>
                <p:cNvSpPr txBox="1"/>
                <p:nvPr/>
              </p:nvSpPr>
              <p:spPr>
                <a:xfrm>
                  <a:off x="35148" y="150450"/>
                  <a:ext cx="649704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 defTabSz="914400">
                    <a:defRPr sz="9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Release &amp; Deployment Management</a:t>
                  </a:r>
                </a:p>
              </p:txBody>
            </p:sp>
          </p:grpSp>
        </p:grpSp>
        <p:grpSp>
          <p:nvGrpSpPr>
            <p:cNvPr id="771" name="Rectangle: Rounded Corners 68"/>
            <p:cNvGrpSpPr/>
            <p:nvPr/>
          </p:nvGrpSpPr>
          <p:grpSpPr>
            <a:xfrm>
              <a:off x="2141280" y="3644131"/>
              <a:ext cx="900001" cy="345437"/>
              <a:chOff x="0" y="0"/>
              <a:chExt cx="900000" cy="345435"/>
            </a:xfrm>
          </p:grpSpPr>
          <p:sp>
            <p:nvSpPr>
              <p:cNvPr id="769" name="Rounded Rectangle"/>
              <p:cNvSpPr/>
              <p:nvPr/>
            </p:nvSpPr>
            <p:spPr>
              <a:xfrm>
                <a:off x="0" y="29468"/>
                <a:ext cx="900001" cy="286500"/>
              </a:xfrm>
              <a:prstGeom prst="roundRect">
                <a:avLst>
                  <a:gd name="adj" fmla="val 16667"/>
                </a:avLst>
              </a:prstGeom>
              <a:solidFill>
                <a:srgbClr val="F20193"/>
              </a:solidFill>
              <a:ln w="15875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/>
                <a:endParaRPr/>
              </a:p>
            </p:txBody>
          </p:sp>
          <p:sp>
            <p:nvSpPr>
              <p:cNvPr id="770" name="Cloud Management"/>
              <p:cNvSpPr txBox="1"/>
              <p:nvPr/>
            </p:nvSpPr>
            <p:spPr>
              <a:xfrm>
                <a:off x="13986" y="0"/>
                <a:ext cx="872028" cy="345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914400">
                  <a:defRPr sz="8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Cloud Management</a:t>
                </a:r>
              </a:p>
            </p:txBody>
          </p:sp>
        </p:grpSp>
      </p:grpSp>
      <p:sp>
        <p:nvSpPr>
          <p:cNvPr id="773" name="Trapezoid 66"/>
          <p:cNvSpPr/>
          <p:nvPr/>
        </p:nvSpPr>
        <p:spPr>
          <a:xfrm rot="16200000">
            <a:off x="2807045" y="3270176"/>
            <a:ext cx="4320001" cy="899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563" y="0"/>
                </a:lnTo>
                <a:lnTo>
                  <a:pt x="1603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BEEF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74" name="Picture 67" descr="Picture 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61" y="2154085"/>
            <a:ext cx="4177437" cy="313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 Theme">
  <a:themeElements>
    <a:clrScheme name="White Theme">
      <a:dk1>
        <a:srgbClr val="000000"/>
      </a:dk1>
      <a:lt1>
        <a:srgbClr val="40404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Whit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 Theme">
  <a:themeElements>
    <a:clrScheme name="Whit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Whit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1406</Words>
  <Application>Microsoft Office PowerPoint</Application>
  <PresentationFormat>Custom</PresentationFormat>
  <Paragraphs>269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Neutra Text Alt</vt:lpstr>
      <vt:lpstr>Neutra Text-Book Alt</vt:lpstr>
      <vt:lpstr>SegoeUI</vt:lpstr>
      <vt:lpstr>White Theme</vt:lpstr>
      <vt:lpstr>PowerPoint Presentation</vt:lpstr>
      <vt:lpstr>The webinar will begin shortly…</vt:lpstr>
      <vt:lpstr>Digital Transformation</vt:lpstr>
      <vt:lpstr>Agenda</vt:lpstr>
      <vt:lpstr>Introduction</vt:lpstr>
      <vt:lpstr>Accelerating Request Building – The Core of Digital Transformation</vt:lpstr>
      <vt:lpstr>Zero-code custom app builder</vt:lpstr>
      <vt:lpstr>PowerPoint Presentation</vt:lpstr>
      <vt:lpstr>ASM: key use cases</vt:lpstr>
      <vt:lpstr>PowerPoint Presentation</vt:lpstr>
      <vt:lpstr>Case Study: Torfaen SRS</vt:lpstr>
      <vt:lpstr>Case Study: Liverpool City Council</vt:lpstr>
      <vt:lpstr>PowerPoint Presentation</vt:lpstr>
      <vt:lpstr>ABOUT LIVERPOOL CITY COUNCIL</vt:lpstr>
      <vt:lpstr>ICT Support</vt:lpstr>
      <vt:lpstr>Challenges</vt:lpstr>
      <vt:lpstr>Tool Selection Process </vt:lpstr>
      <vt:lpstr>Implementation</vt:lpstr>
      <vt:lpstr>Phase 1 Go-live – Nov 2016</vt:lpstr>
      <vt:lpstr>PowerPoint Presentation</vt:lpstr>
      <vt:lpstr>PowerPoint Presentation</vt:lpstr>
      <vt:lpstr>Example Requests</vt:lpstr>
      <vt:lpstr>Phase 2 </vt:lpstr>
      <vt:lpstr>PowerPoint Presentation</vt:lpstr>
      <vt:lpstr>PowerPoint Presentation</vt:lpstr>
      <vt:lpstr>PowerPoint Presentation</vt:lpstr>
      <vt:lpstr>Recent and Future Developments</vt:lpstr>
      <vt:lpstr>Recent and Future Developments</vt:lpstr>
      <vt:lpstr>Demonstration: Alemba Service Manager</vt:lpstr>
      <vt:lpstr>Other Departmental Use Cases</vt:lpstr>
      <vt:lpstr>Greater Manchester Police</vt:lpstr>
      <vt:lpstr>GMP: Automating critical processes</vt:lpstr>
      <vt:lpstr>GMP: Outcomes</vt:lpstr>
      <vt:lpstr>Haringey Council Shared Service Centre</vt:lpstr>
      <vt:lpstr>Haringey Council</vt:lpstr>
      <vt:lpstr>Haringey Council: The Benefits</vt:lpstr>
      <vt:lpstr>Counter-Fraud and Probity Services (HSCNI) </vt:lpstr>
      <vt:lpstr>Counter-Fraud and Probity Services (HSCNI) </vt:lpstr>
      <vt:lpstr>Counter-Fraud and Probity Services (HSCNI)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Elzette Wilkinson</dc:creator>
  <cp:lastModifiedBy>Millie Wollny</cp:lastModifiedBy>
  <cp:revision>2</cp:revision>
  <dcterms:modified xsi:type="dcterms:W3CDTF">2019-09-19T08:38:59Z</dcterms:modified>
</cp:coreProperties>
</file>